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6" r:id="rId5"/>
    <p:sldId id="257" r:id="rId6"/>
    <p:sldId id="258" r:id="rId7"/>
    <p:sldId id="340" r:id="rId8"/>
    <p:sldId id="371" r:id="rId9"/>
    <p:sldId id="430" r:id="rId10"/>
    <p:sldId id="473" r:id="rId11"/>
    <p:sldId id="431" r:id="rId12"/>
    <p:sldId id="432" r:id="rId13"/>
    <p:sldId id="436" r:id="rId14"/>
    <p:sldId id="434" r:id="rId15"/>
    <p:sldId id="435" r:id="rId16"/>
    <p:sldId id="437" r:id="rId17"/>
    <p:sldId id="433" r:id="rId18"/>
    <p:sldId id="438" r:id="rId19"/>
    <p:sldId id="465" r:id="rId20"/>
    <p:sldId id="394" r:id="rId21"/>
    <p:sldId id="439" r:id="rId22"/>
    <p:sldId id="441" r:id="rId23"/>
    <p:sldId id="442" r:id="rId24"/>
    <p:sldId id="443" r:id="rId25"/>
    <p:sldId id="440" r:id="rId26"/>
    <p:sldId id="444" r:id="rId27"/>
    <p:sldId id="446" r:id="rId28"/>
    <p:sldId id="447" r:id="rId29"/>
    <p:sldId id="448" r:id="rId30"/>
    <p:sldId id="449" r:id="rId31"/>
    <p:sldId id="450" r:id="rId32"/>
    <p:sldId id="451" r:id="rId33"/>
    <p:sldId id="466" r:id="rId34"/>
    <p:sldId id="467" r:id="rId35"/>
    <p:sldId id="452" r:id="rId36"/>
    <p:sldId id="453" r:id="rId37"/>
    <p:sldId id="454" r:id="rId38"/>
    <p:sldId id="375" r:id="rId39"/>
    <p:sldId id="455" r:id="rId40"/>
    <p:sldId id="456" r:id="rId41"/>
    <p:sldId id="457" r:id="rId42"/>
    <p:sldId id="458" r:id="rId43"/>
    <p:sldId id="459" r:id="rId44"/>
    <p:sldId id="474" r:id="rId45"/>
    <p:sldId id="468" r:id="rId46"/>
    <p:sldId id="460" r:id="rId47"/>
    <p:sldId id="461" r:id="rId48"/>
    <p:sldId id="462" r:id="rId49"/>
    <p:sldId id="464" r:id="rId50"/>
    <p:sldId id="463" r:id="rId51"/>
    <p:sldId id="469" r:id="rId52"/>
    <p:sldId id="470" r:id="rId53"/>
    <p:sldId id="471" r:id="rId54"/>
    <p:sldId id="472" r:id="rId55"/>
    <p:sldId id="475" r:id="rId56"/>
    <p:sldId id="370" r:id="rId57"/>
    <p:sldId id="429" r:id="rId58"/>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83" autoAdjust="0"/>
  </p:normalViewPr>
  <p:slideViewPr>
    <p:cSldViewPr snapToGrid="0">
      <p:cViewPr varScale="1">
        <p:scale>
          <a:sx n="107" d="100"/>
          <a:sy n="107" d="100"/>
        </p:scale>
        <p:origin x="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Tominski" userId="6eb7925a-4ed8-4478-9b7b-0da07fdcf4bc" providerId="ADAL" clId="{67DCF23C-C828-459F-9A28-9CCF0F365713}"/>
  </pc:docChgLst>
  <pc:docChgLst>
    <pc:chgData name="Christian Tominski" userId="6eb7925a-4ed8-4478-9b7b-0da07fdcf4bc" providerId="ADAL" clId="{A2D1075D-1913-4347-B8BC-CB1C40F0C4DF}"/>
  </pc:docChgLst>
  <pc:docChgLst>
    <pc:chgData name="Christian Tominski" userId="6eb7925a-4ed8-4478-9b7b-0da07fdcf4bc" providerId="ADAL" clId="{3EFE5C66-B370-49AA-AF83-A0A6DFFC6F03}"/>
  </pc:docChgLst>
  <pc:docChgLst>
    <pc:chgData name="Christian Tominski" userId="6eb7925a-4ed8-4478-9b7b-0da07fdcf4bc" providerId="ADAL" clId="{988483A4-1190-4892-8508-3A27E3563E4B}"/>
  </pc:docChgLst>
  <pc:docChgLst>
    <pc:chgData name="Christian Tominski" userId="6eb7925a-4ed8-4478-9b7b-0da07fdcf4bc" providerId="ADAL" clId="{E1C2DF33-63EF-46C3-88BF-41ADDA52880F}"/>
  </pc:docChgLst>
  <pc:docChgLst>
    <pc:chgData name="Christian Tominski" userId="6eb7925a-4ed8-4478-9b7b-0da07fdcf4bc" providerId="ADAL" clId="{3519D5EC-E7C1-4B58-B099-2D5F428EC12C}"/>
    <pc:docChg chg="custSel modMainMaster">
      <pc:chgData name="Christian Tominski" userId="6eb7925a-4ed8-4478-9b7b-0da07fdcf4bc" providerId="ADAL" clId="{3519D5EC-E7C1-4B58-B099-2D5F428EC12C}" dt="2022-12-16T13:37:28.605" v="2" actId="1076"/>
      <pc:docMkLst>
        <pc:docMk/>
      </pc:docMkLst>
      <pc:sldMasterChg chg="addSp delSp modSp">
        <pc:chgData name="Christian Tominski" userId="6eb7925a-4ed8-4478-9b7b-0da07fdcf4bc" providerId="ADAL" clId="{3519D5EC-E7C1-4B58-B099-2D5F428EC12C}" dt="2022-12-16T13:37:28.605" v="2" actId="1076"/>
        <pc:sldMasterMkLst>
          <pc:docMk/>
          <pc:sldMasterMk cId="1940172702" sldId="2147483648"/>
        </pc:sldMasterMkLst>
        <pc:picChg chg="del">
          <ac:chgData name="Christian Tominski" userId="6eb7925a-4ed8-4478-9b7b-0da07fdcf4bc" providerId="ADAL" clId="{3519D5EC-E7C1-4B58-B099-2D5F428EC12C}" dt="2022-12-16T13:37:23.261" v="0" actId="478"/>
          <ac:picMkLst>
            <pc:docMk/>
            <pc:sldMasterMk cId="1940172702" sldId="2147483648"/>
            <ac:picMk id="7" creationId="{AAD955C0-25FE-4824-AC1F-5A79C778B1BA}"/>
          </ac:picMkLst>
        </pc:picChg>
        <pc:picChg chg="add mod">
          <ac:chgData name="Christian Tominski" userId="6eb7925a-4ed8-4478-9b7b-0da07fdcf4bc" providerId="ADAL" clId="{3519D5EC-E7C1-4B58-B099-2D5F428EC12C}" dt="2022-12-16T13:37:28.605" v="2" actId="1076"/>
          <ac:picMkLst>
            <pc:docMk/>
            <pc:sldMasterMk cId="1940172702" sldId="2147483648"/>
            <ac:picMk id="9" creationId="{A4DFA8A7-ADFA-4BEF-9FF8-DFBE7C3E53F5}"/>
          </ac:picMkLst>
        </pc:picChg>
      </pc:sldMasterChg>
    </pc:docChg>
  </pc:docChgLst>
  <pc:docChgLst>
    <pc:chgData name="Christian Tominski" userId="6eb7925a-4ed8-4478-9b7b-0da07fdcf4bc" providerId="ADAL" clId="{57167929-9F9B-4B03-BD0D-D8923A82A457}"/>
    <pc:docChg chg="undo custSel modSld">
      <pc:chgData name="Christian Tominski" userId="6eb7925a-4ed8-4478-9b7b-0da07fdcf4bc" providerId="ADAL" clId="{57167929-9F9B-4B03-BD0D-D8923A82A457}" dt="2022-12-20T14:56:49.357" v="626" actId="20577"/>
      <pc:docMkLst>
        <pc:docMk/>
      </pc:docMkLst>
      <pc:sldChg chg="modSp">
        <pc:chgData name="Christian Tominski" userId="6eb7925a-4ed8-4478-9b7b-0da07fdcf4bc" providerId="ADAL" clId="{57167929-9F9B-4B03-BD0D-D8923A82A457}" dt="2022-12-20T14:55:20.763" v="609" actId="20577"/>
        <pc:sldMkLst>
          <pc:docMk/>
          <pc:sldMk cId="1430612135" sldId="370"/>
        </pc:sldMkLst>
        <pc:spChg chg="mod">
          <ac:chgData name="Christian Tominski" userId="6eb7925a-4ed8-4478-9b7b-0da07fdcf4bc" providerId="ADAL" clId="{57167929-9F9B-4B03-BD0D-D8923A82A457}" dt="2022-12-20T14:55:20.763" v="609" actId="20577"/>
          <ac:spMkLst>
            <pc:docMk/>
            <pc:sldMk cId="1430612135" sldId="370"/>
            <ac:spMk id="7" creationId="{C17CB716-B855-4A4F-A5B9-04842F3713B8}"/>
          </ac:spMkLst>
        </pc:spChg>
      </pc:sldChg>
      <pc:sldChg chg="modSp">
        <pc:chgData name="Christian Tominski" userId="6eb7925a-4ed8-4478-9b7b-0da07fdcf4bc" providerId="ADAL" clId="{57167929-9F9B-4B03-BD0D-D8923A82A457}" dt="2022-12-20T14:56:49.357" v="626" actId="20577"/>
        <pc:sldMkLst>
          <pc:docMk/>
          <pc:sldMk cId="750397464" sldId="429"/>
        </pc:sldMkLst>
        <pc:spChg chg="mod">
          <ac:chgData name="Christian Tominski" userId="6eb7925a-4ed8-4478-9b7b-0da07fdcf4bc" providerId="ADAL" clId="{57167929-9F9B-4B03-BD0D-D8923A82A457}" dt="2022-12-20T14:56:49.357" v="626" actId="20577"/>
          <ac:spMkLst>
            <pc:docMk/>
            <pc:sldMk cId="750397464" sldId="429"/>
            <ac:spMk id="7" creationId="{C17CB716-B855-4A4F-A5B9-04842F3713B8}"/>
          </ac:spMkLst>
        </pc:spChg>
      </pc:sldChg>
      <pc:sldChg chg="modSp">
        <pc:chgData name="Christian Tominski" userId="6eb7925a-4ed8-4478-9b7b-0da07fdcf4bc" providerId="ADAL" clId="{57167929-9F9B-4B03-BD0D-D8923A82A457}" dt="2022-12-20T13:52:51.930" v="11" actId="20577"/>
        <pc:sldMkLst>
          <pc:docMk/>
          <pc:sldMk cId="986367540" sldId="436"/>
        </pc:sldMkLst>
        <pc:spChg chg="mod">
          <ac:chgData name="Christian Tominski" userId="6eb7925a-4ed8-4478-9b7b-0da07fdcf4bc" providerId="ADAL" clId="{57167929-9F9B-4B03-BD0D-D8923A82A457}" dt="2022-12-20T13:52:51.930" v="11" actId="20577"/>
          <ac:spMkLst>
            <pc:docMk/>
            <pc:sldMk cId="986367540" sldId="436"/>
            <ac:spMk id="8" creationId="{21B692B3-7574-4C1A-B492-A412E38A0792}"/>
          </ac:spMkLst>
        </pc:spChg>
      </pc:sldChg>
      <pc:sldChg chg="addSp modSp modAnim">
        <pc:chgData name="Christian Tominski" userId="6eb7925a-4ed8-4478-9b7b-0da07fdcf4bc" providerId="ADAL" clId="{57167929-9F9B-4B03-BD0D-D8923A82A457}" dt="2022-12-20T14:06:36.712" v="97" actId="6549"/>
        <pc:sldMkLst>
          <pc:docMk/>
          <pc:sldMk cId="3019373527" sldId="440"/>
        </pc:sldMkLst>
        <pc:spChg chg="mod">
          <ac:chgData name="Christian Tominski" userId="6eb7925a-4ed8-4478-9b7b-0da07fdcf4bc" providerId="ADAL" clId="{57167929-9F9B-4B03-BD0D-D8923A82A457}" dt="2022-12-20T14:04:53.053" v="21" actId="6549"/>
          <ac:spMkLst>
            <pc:docMk/>
            <pc:sldMk cId="3019373527" sldId="440"/>
            <ac:spMk id="8" creationId="{21B692B3-7574-4C1A-B492-A412E38A0792}"/>
          </ac:spMkLst>
        </pc:spChg>
        <pc:spChg chg="add mod">
          <ac:chgData name="Christian Tominski" userId="6eb7925a-4ed8-4478-9b7b-0da07fdcf4bc" providerId="ADAL" clId="{57167929-9F9B-4B03-BD0D-D8923A82A457}" dt="2022-12-20T14:06:36.712" v="97" actId="6549"/>
          <ac:spMkLst>
            <pc:docMk/>
            <pc:sldMk cId="3019373527" sldId="440"/>
            <ac:spMk id="10" creationId="{E483EE16-3E90-439D-B5D8-EFB1E522ABF8}"/>
          </ac:spMkLst>
        </pc:spChg>
      </pc:sldChg>
      <pc:sldChg chg="modSp">
        <pc:chgData name="Christian Tominski" userId="6eb7925a-4ed8-4478-9b7b-0da07fdcf4bc" providerId="ADAL" clId="{57167929-9F9B-4B03-BD0D-D8923A82A457}" dt="2022-12-20T14:03:48.098" v="13" actId="113"/>
        <pc:sldMkLst>
          <pc:docMk/>
          <pc:sldMk cId="675504168" sldId="441"/>
        </pc:sldMkLst>
        <pc:spChg chg="mod">
          <ac:chgData name="Christian Tominski" userId="6eb7925a-4ed8-4478-9b7b-0da07fdcf4bc" providerId="ADAL" clId="{57167929-9F9B-4B03-BD0D-D8923A82A457}" dt="2022-12-20T14:03:48.098" v="13" actId="113"/>
          <ac:spMkLst>
            <pc:docMk/>
            <pc:sldMk cId="675504168" sldId="441"/>
            <ac:spMk id="8" creationId="{21B692B3-7574-4C1A-B492-A412E38A0792}"/>
          </ac:spMkLst>
        </pc:spChg>
      </pc:sldChg>
      <pc:sldChg chg="modSp">
        <pc:chgData name="Christian Tominski" userId="6eb7925a-4ed8-4478-9b7b-0da07fdcf4bc" providerId="ADAL" clId="{57167929-9F9B-4B03-BD0D-D8923A82A457}" dt="2022-12-20T14:08:14.323" v="100" actId="113"/>
        <pc:sldMkLst>
          <pc:docMk/>
          <pc:sldMk cId="1779404757" sldId="444"/>
        </pc:sldMkLst>
        <pc:spChg chg="mod">
          <ac:chgData name="Christian Tominski" userId="6eb7925a-4ed8-4478-9b7b-0da07fdcf4bc" providerId="ADAL" clId="{57167929-9F9B-4B03-BD0D-D8923A82A457}" dt="2022-12-20T14:08:14.323" v="100" actId="113"/>
          <ac:spMkLst>
            <pc:docMk/>
            <pc:sldMk cId="1779404757" sldId="444"/>
            <ac:spMk id="8" creationId="{21B692B3-7574-4C1A-B492-A412E38A0792}"/>
          </ac:spMkLst>
        </pc:spChg>
      </pc:sldChg>
      <pc:sldChg chg="modSp">
        <pc:chgData name="Christian Tominski" userId="6eb7925a-4ed8-4478-9b7b-0da07fdcf4bc" providerId="ADAL" clId="{57167929-9F9B-4B03-BD0D-D8923A82A457}" dt="2022-12-20T14:12:06.287" v="108" actId="6549"/>
        <pc:sldMkLst>
          <pc:docMk/>
          <pc:sldMk cId="1657436165" sldId="451"/>
        </pc:sldMkLst>
        <pc:spChg chg="mod">
          <ac:chgData name="Christian Tominski" userId="6eb7925a-4ed8-4478-9b7b-0da07fdcf4bc" providerId="ADAL" clId="{57167929-9F9B-4B03-BD0D-D8923A82A457}" dt="2022-12-20T14:12:06.287" v="108" actId="6549"/>
          <ac:spMkLst>
            <pc:docMk/>
            <pc:sldMk cId="1657436165" sldId="451"/>
            <ac:spMk id="8" creationId="{21B692B3-7574-4C1A-B492-A412E38A0792}"/>
          </ac:spMkLst>
        </pc:spChg>
      </pc:sldChg>
      <pc:sldChg chg="addSp delSp modSp">
        <pc:chgData name="Christian Tominski" userId="6eb7925a-4ed8-4478-9b7b-0da07fdcf4bc" providerId="ADAL" clId="{57167929-9F9B-4B03-BD0D-D8923A82A457}" dt="2022-12-20T14:20:31.787" v="234"/>
        <pc:sldMkLst>
          <pc:docMk/>
          <pc:sldMk cId="3000119992" sldId="456"/>
        </pc:sldMkLst>
        <pc:spChg chg="add del mod">
          <ac:chgData name="Christian Tominski" userId="6eb7925a-4ed8-4478-9b7b-0da07fdcf4bc" providerId="ADAL" clId="{57167929-9F9B-4B03-BD0D-D8923A82A457}" dt="2022-12-20T14:20:31.787" v="234"/>
          <ac:spMkLst>
            <pc:docMk/>
            <pc:sldMk cId="3000119992" sldId="456"/>
            <ac:spMk id="11" creationId="{92F31906-902E-4884-B7CE-1EAC7289220C}"/>
          </ac:spMkLst>
        </pc:spChg>
        <pc:cxnChg chg="add del mod">
          <ac:chgData name="Christian Tominski" userId="6eb7925a-4ed8-4478-9b7b-0da07fdcf4bc" providerId="ADAL" clId="{57167929-9F9B-4B03-BD0D-D8923A82A457}" dt="2022-12-20T14:17:02.454" v="205" actId="478"/>
          <ac:cxnSpMkLst>
            <pc:docMk/>
            <pc:sldMk cId="3000119992" sldId="456"/>
            <ac:cxnSpMk id="9" creationId="{DE01F52D-DEE9-4999-B1BA-02CCAC6EFA51}"/>
          </ac:cxnSpMkLst>
        </pc:cxnChg>
      </pc:sldChg>
      <pc:sldChg chg="addSp modSp">
        <pc:chgData name="Christian Tominski" userId="6eb7925a-4ed8-4478-9b7b-0da07fdcf4bc" providerId="ADAL" clId="{57167929-9F9B-4B03-BD0D-D8923A82A457}" dt="2022-12-20T14:22:52.241" v="369" actId="20577"/>
        <pc:sldMkLst>
          <pc:docMk/>
          <pc:sldMk cId="137315743" sldId="457"/>
        </pc:sldMkLst>
        <pc:spChg chg="add mod">
          <ac:chgData name="Christian Tominski" userId="6eb7925a-4ed8-4478-9b7b-0da07fdcf4bc" providerId="ADAL" clId="{57167929-9F9B-4B03-BD0D-D8923A82A457}" dt="2022-12-20T14:22:11.233" v="297" actId="1076"/>
          <ac:spMkLst>
            <pc:docMk/>
            <pc:sldMk cId="137315743" sldId="457"/>
            <ac:spMk id="3" creationId="{28DBC201-1C21-46CA-AC72-86F463336DC5}"/>
          </ac:spMkLst>
        </pc:spChg>
        <pc:spChg chg="add mod">
          <ac:chgData name="Christian Tominski" userId="6eb7925a-4ed8-4478-9b7b-0da07fdcf4bc" providerId="ADAL" clId="{57167929-9F9B-4B03-BD0D-D8923A82A457}" dt="2022-12-20T14:22:52.241" v="369" actId="20577"/>
          <ac:spMkLst>
            <pc:docMk/>
            <pc:sldMk cId="137315743" sldId="457"/>
            <ac:spMk id="9" creationId="{6F52CD38-5E33-4807-A288-E67B430E2D73}"/>
          </ac:spMkLst>
        </pc:spChg>
      </pc:sldChg>
      <pc:sldChg chg="modSp">
        <pc:chgData name="Christian Tominski" userId="6eb7925a-4ed8-4478-9b7b-0da07fdcf4bc" providerId="ADAL" clId="{57167929-9F9B-4B03-BD0D-D8923A82A457}" dt="2022-12-20T14:23:29.474" v="381" actId="20577"/>
        <pc:sldMkLst>
          <pc:docMk/>
          <pc:sldMk cId="482745185" sldId="458"/>
        </pc:sldMkLst>
        <pc:spChg chg="mod">
          <ac:chgData name="Christian Tominski" userId="6eb7925a-4ed8-4478-9b7b-0da07fdcf4bc" providerId="ADAL" clId="{57167929-9F9B-4B03-BD0D-D8923A82A457}" dt="2022-12-20T14:23:29.474" v="381" actId="20577"/>
          <ac:spMkLst>
            <pc:docMk/>
            <pc:sldMk cId="482745185" sldId="458"/>
            <ac:spMk id="8" creationId="{21B692B3-7574-4C1A-B492-A412E38A0792}"/>
          </ac:spMkLst>
        </pc:spChg>
      </pc:sldChg>
      <pc:sldChg chg="modSp">
        <pc:chgData name="Christian Tominski" userId="6eb7925a-4ed8-4478-9b7b-0da07fdcf4bc" providerId="ADAL" clId="{57167929-9F9B-4B03-BD0D-D8923A82A457}" dt="2022-12-20T14:27:52.776" v="402" actId="208"/>
        <pc:sldMkLst>
          <pc:docMk/>
          <pc:sldMk cId="2420851634" sldId="464"/>
        </pc:sldMkLst>
        <pc:picChg chg="mod">
          <ac:chgData name="Christian Tominski" userId="6eb7925a-4ed8-4478-9b7b-0da07fdcf4bc" providerId="ADAL" clId="{57167929-9F9B-4B03-BD0D-D8923A82A457}" dt="2022-12-20T14:27:52.776" v="402" actId="208"/>
          <ac:picMkLst>
            <pc:docMk/>
            <pc:sldMk cId="2420851634" sldId="464"/>
            <ac:picMk id="11" creationId="{CEA0FC57-5E86-43F1-AC08-DA31920A3F4A}"/>
          </ac:picMkLst>
        </pc:picChg>
      </pc:sldChg>
      <pc:sldChg chg="modSp">
        <pc:chgData name="Christian Tominski" userId="6eb7925a-4ed8-4478-9b7b-0da07fdcf4bc" providerId="ADAL" clId="{57167929-9F9B-4B03-BD0D-D8923A82A457}" dt="2022-12-20T14:13:15.761" v="122" actId="20577"/>
        <pc:sldMkLst>
          <pc:docMk/>
          <pc:sldMk cId="3257287990" sldId="466"/>
        </pc:sldMkLst>
        <pc:spChg chg="mod">
          <ac:chgData name="Christian Tominski" userId="6eb7925a-4ed8-4478-9b7b-0da07fdcf4bc" providerId="ADAL" clId="{57167929-9F9B-4B03-BD0D-D8923A82A457}" dt="2022-12-20T14:13:15.761" v="122" actId="20577"/>
          <ac:spMkLst>
            <pc:docMk/>
            <pc:sldMk cId="3257287990" sldId="466"/>
            <ac:spMk id="8" creationId="{21B692B3-7574-4C1A-B492-A412E38A0792}"/>
          </ac:spMkLst>
        </pc:spChg>
      </pc:sldChg>
      <pc:sldChg chg="modSp">
        <pc:chgData name="Christian Tominski" userId="6eb7925a-4ed8-4478-9b7b-0da07fdcf4bc" providerId="ADAL" clId="{57167929-9F9B-4B03-BD0D-D8923A82A457}" dt="2022-12-20T14:14:36.743" v="202" actId="20577"/>
        <pc:sldMkLst>
          <pc:docMk/>
          <pc:sldMk cId="1225350313" sldId="467"/>
        </pc:sldMkLst>
        <pc:spChg chg="mod">
          <ac:chgData name="Christian Tominski" userId="6eb7925a-4ed8-4478-9b7b-0da07fdcf4bc" providerId="ADAL" clId="{57167929-9F9B-4B03-BD0D-D8923A82A457}" dt="2022-12-20T14:14:36.743" v="202" actId="20577"/>
          <ac:spMkLst>
            <pc:docMk/>
            <pc:sldMk cId="1225350313" sldId="467"/>
            <ac:spMk id="8" creationId="{21B692B3-7574-4C1A-B492-A412E38A0792}"/>
          </ac:spMkLst>
        </pc:spChg>
      </pc:sldChg>
      <pc:sldChg chg="modSp">
        <pc:chgData name="Christian Tominski" userId="6eb7925a-4ed8-4478-9b7b-0da07fdcf4bc" providerId="ADAL" clId="{57167929-9F9B-4B03-BD0D-D8923A82A457}" dt="2022-12-20T14:25:19.745" v="401" actId="20577"/>
        <pc:sldMkLst>
          <pc:docMk/>
          <pc:sldMk cId="2458218832" sldId="474"/>
        </pc:sldMkLst>
        <pc:spChg chg="mod">
          <ac:chgData name="Christian Tominski" userId="6eb7925a-4ed8-4478-9b7b-0da07fdcf4bc" providerId="ADAL" clId="{57167929-9F9B-4B03-BD0D-D8923A82A457}" dt="2022-12-20T14:25:19.745" v="401" actId="20577"/>
          <ac:spMkLst>
            <pc:docMk/>
            <pc:sldMk cId="2458218832" sldId="474"/>
            <ac:spMk id="8" creationId="{21B692B3-7574-4C1A-B492-A412E38A0792}"/>
          </ac:spMkLst>
        </pc:spChg>
      </pc:sldChg>
      <pc:sldChg chg="modSp">
        <pc:chgData name="Christian Tominski" userId="6eb7925a-4ed8-4478-9b7b-0da07fdcf4bc" providerId="ADAL" clId="{57167929-9F9B-4B03-BD0D-D8923A82A457}" dt="2022-12-20T14:54:56.808" v="594" actId="20577"/>
        <pc:sldMkLst>
          <pc:docMk/>
          <pc:sldMk cId="1544077050" sldId="475"/>
        </pc:sldMkLst>
        <pc:spChg chg="mod">
          <ac:chgData name="Christian Tominski" userId="6eb7925a-4ed8-4478-9b7b-0da07fdcf4bc" providerId="ADAL" clId="{57167929-9F9B-4B03-BD0D-D8923A82A457}" dt="2022-12-20T14:54:56.808" v="594" actId="20577"/>
          <ac:spMkLst>
            <pc:docMk/>
            <pc:sldMk cId="1544077050" sldId="475"/>
            <ac:spMk id="8" creationId="{21B692B3-7574-4C1A-B492-A412E38A0792}"/>
          </ac:spMkLst>
        </pc:spChg>
      </pc:sldChg>
    </pc:docChg>
  </pc:docChgLst>
  <pc:docChgLst>
    <pc:chgData name="Christian Tominski" userId="6eb7925a-4ed8-4478-9b7b-0da07fdcf4bc" providerId="ADAL" clId="{217C3F00-2CCF-4338-8581-AE5C01FB9BA2}"/>
  </pc:docChgLst>
  <pc:docChgLst>
    <pc:chgData name="Christian Tominski" userId="6eb7925a-4ed8-4478-9b7b-0da07fdcf4bc" providerId="ADAL" clId="{86357287-60D0-4366-BBB7-10B7BE1D0E71}"/>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8F857-894E-4C1A-916E-3BBF3461472F}" type="datetimeFigureOut">
              <a:rPr lang="aa-ET" smtClean="0"/>
              <a:t>12/20/2022</a:t>
            </a:fld>
            <a:endParaRPr lang="aa-E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1A4A3-1D19-4712-B27D-4710557593F6}" type="slidenum">
              <a:rPr lang="aa-ET" smtClean="0"/>
              <a:t>‹#›</a:t>
            </a:fld>
            <a:endParaRPr lang="aa-ET" dirty="0"/>
          </a:p>
        </p:txBody>
      </p:sp>
    </p:spTree>
    <p:extLst>
      <p:ext uri="{BB962C8B-B14F-4D97-AF65-F5344CB8AC3E}">
        <p14:creationId xmlns:p14="http://schemas.microsoft.com/office/powerpoint/2010/main" val="45022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a:t>
            </a:fld>
            <a:endParaRPr lang="aa-ET" dirty="0"/>
          </a:p>
        </p:txBody>
      </p:sp>
    </p:spTree>
    <p:extLst>
      <p:ext uri="{BB962C8B-B14F-4D97-AF65-F5344CB8AC3E}">
        <p14:creationId xmlns:p14="http://schemas.microsoft.com/office/powerpoint/2010/main" val="148726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Accelerating/Decelerating: increase or decrease the speed of movement of visual components</a:t>
            </a:r>
          </a:p>
          <a:p>
            <a:pPr marL="171450" indent="-171450">
              <a:buFont typeface="Arial" panose="020B0604020202020204" pitchFamily="34" charset="0"/>
              <a:buChar char="•"/>
            </a:pPr>
            <a:r>
              <a:rPr lang="en-US" dirty="0"/>
              <a:t>Gathering/Discarding: gather views into collections, or oppositely, throw them away completely</a:t>
            </a:r>
          </a:p>
          <a:p>
            <a:pPr marL="171450" indent="-171450">
              <a:buFont typeface="Arial" panose="020B0604020202020204" pitchFamily="34" charset="0"/>
              <a:buChar char="•"/>
            </a:pPr>
            <a:r>
              <a:rPr lang="en-US" dirty="0"/>
              <a:t>Inserting/Removing: interject new views, or oppositely, get rid of unwanted or unnecessary portions</a:t>
            </a:r>
          </a:p>
        </p:txBody>
      </p:sp>
      <p:sp>
        <p:nvSpPr>
          <p:cNvPr id="4" name="Slide Number Placeholder 3"/>
          <p:cNvSpPr>
            <a:spLocks noGrp="1"/>
          </p:cNvSpPr>
          <p:nvPr>
            <p:ph type="sldNum" sz="quarter" idx="5"/>
          </p:nvPr>
        </p:nvSpPr>
        <p:spPr/>
        <p:txBody>
          <a:bodyPr/>
          <a:lstStyle/>
          <a:p>
            <a:fld id="{8041A4A3-1D19-4712-B27D-4710557593F6}" type="slidenum">
              <a:rPr lang="aa-ET" smtClean="0"/>
              <a:t>16</a:t>
            </a:fld>
            <a:endParaRPr lang="aa-ET" dirty="0"/>
          </a:p>
        </p:txBody>
      </p:sp>
    </p:spTree>
    <p:extLst>
      <p:ext uri="{BB962C8B-B14F-4D97-AF65-F5344CB8AC3E}">
        <p14:creationId xmlns:p14="http://schemas.microsoft.com/office/powerpoint/2010/main" val="39703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17</a:t>
            </a:fld>
            <a:endParaRPr lang="aa-ET" dirty="0"/>
          </a:p>
        </p:txBody>
      </p:sp>
    </p:spTree>
    <p:extLst>
      <p:ext uri="{BB962C8B-B14F-4D97-AF65-F5344CB8AC3E}">
        <p14:creationId xmlns:p14="http://schemas.microsoft.com/office/powerpoint/2010/main" val="243247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18</a:t>
            </a:fld>
            <a:endParaRPr lang="aa-ET" dirty="0"/>
          </a:p>
        </p:txBody>
      </p:sp>
    </p:spTree>
    <p:extLst>
      <p:ext uri="{BB962C8B-B14F-4D97-AF65-F5344CB8AC3E}">
        <p14:creationId xmlns:p14="http://schemas.microsoft.com/office/powerpoint/2010/main" val="121301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19</a:t>
            </a:fld>
            <a:endParaRPr lang="aa-ET" dirty="0"/>
          </a:p>
        </p:txBody>
      </p:sp>
    </p:spTree>
    <p:extLst>
      <p:ext uri="{BB962C8B-B14F-4D97-AF65-F5344CB8AC3E}">
        <p14:creationId xmlns:p14="http://schemas.microsoft.com/office/powerpoint/2010/main" val="94897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20</a:t>
            </a:fld>
            <a:endParaRPr lang="aa-ET" dirty="0"/>
          </a:p>
        </p:txBody>
      </p:sp>
    </p:spTree>
    <p:extLst>
      <p:ext uri="{BB962C8B-B14F-4D97-AF65-F5344CB8AC3E}">
        <p14:creationId xmlns:p14="http://schemas.microsoft.com/office/powerpoint/2010/main" val="1919407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21</a:t>
            </a:fld>
            <a:endParaRPr lang="aa-ET" dirty="0"/>
          </a:p>
        </p:txBody>
      </p:sp>
    </p:spTree>
    <p:extLst>
      <p:ext uri="{BB962C8B-B14F-4D97-AF65-F5344CB8AC3E}">
        <p14:creationId xmlns:p14="http://schemas.microsoft.com/office/powerpoint/2010/main" val="271024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22</a:t>
            </a:fld>
            <a:endParaRPr lang="aa-ET" dirty="0"/>
          </a:p>
        </p:txBody>
      </p:sp>
    </p:spTree>
    <p:extLst>
      <p:ext uri="{BB962C8B-B14F-4D97-AF65-F5344CB8AC3E}">
        <p14:creationId xmlns:p14="http://schemas.microsoft.com/office/powerpoint/2010/main" val="46783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23</a:t>
            </a:fld>
            <a:endParaRPr lang="aa-ET" dirty="0"/>
          </a:p>
        </p:txBody>
      </p:sp>
    </p:spTree>
    <p:extLst>
      <p:ext uri="{BB962C8B-B14F-4D97-AF65-F5344CB8AC3E}">
        <p14:creationId xmlns:p14="http://schemas.microsoft.com/office/powerpoint/2010/main" val="430515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24</a:t>
            </a:fld>
            <a:endParaRPr lang="aa-ET" dirty="0"/>
          </a:p>
        </p:txBody>
      </p:sp>
    </p:spTree>
    <p:extLst>
      <p:ext uri="{BB962C8B-B14F-4D97-AF65-F5344CB8AC3E}">
        <p14:creationId xmlns:p14="http://schemas.microsoft.com/office/powerpoint/2010/main" val="396385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25</a:t>
            </a:fld>
            <a:endParaRPr lang="aa-ET" dirty="0"/>
          </a:p>
        </p:txBody>
      </p:sp>
    </p:spTree>
    <p:extLst>
      <p:ext uri="{BB962C8B-B14F-4D97-AF65-F5344CB8AC3E}">
        <p14:creationId xmlns:p14="http://schemas.microsoft.com/office/powerpoint/2010/main" val="216239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8</a:t>
            </a:fld>
            <a:endParaRPr lang="aa-ET" dirty="0"/>
          </a:p>
        </p:txBody>
      </p:sp>
    </p:spTree>
    <p:extLst>
      <p:ext uri="{BB962C8B-B14F-4D97-AF65-F5344CB8AC3E}">
        <p14:creationId xmlns:p14="http://schemas.microsoft.com/office/powerpoint/2010/main" val="2621368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26</a:t>
            </a:fld>
            <a:endParaRPr lang="aa-ET" dirty="0"/>
          </a:p>
        </p:txBody>
      </p:sp>
    </p:spTree>
    <p:extLst>
      <p:ext uri="{BB962C8B-B14F-4D97-AF65-F5344CB8AC3E}">
        <p14:creationId xmlns:p14="http://schemas.microsoft.com/office/powerpoint/2010/main" val="2222575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27</a:t>
            </a:fld>
            <a:endParaRPr lang="aa-ET" dirty="0"/>
          </a:p>
        </p:txBody>
      </p:sp>
    </p:spTree>
    <p:extLst>
      <p:ext uri="{BB962C8B-B14F-4D97-AF65-F5344CB8AC3E}">
        <p14:creationId xmlns:p14="http://schemas.microsoft.com/office/powerpoint/2010/main" val="427738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28</a:t>
            </a:fld>
            <a:endParaRPr lang="aa-ET" dirty="0"/>
          </a:p>
        </p:txBody>
      </p:sp>
    </p:spTree>
    <p:extLst>
      <p:ext uri="{BB962C8B-B14F-4D97-AF65-F5344CB8AC3E}">
        <p14:creationId xmlns:p14="http://schemas.microsoft.com/office/powerpoint/2010/main" val="286659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29</a:t>
            </a:fld>
            <a:endParaRPr lang="aa-ET" dirty="0"/>
          </a:p>
        </p:txBody>
      </p:sp>
    </p:spTree>
    <p:extLst>
      <p:ext uri="{BB962C8B-B14F-4D97-AF65-F5344CB8AC3E}">
        <p14:creationId xmlns:p14="http://schemas.microsoft.com/office/powerpoint/2010/main" val="192481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30</a:t>
            </a:fld>
            <a:endParaRPr lang="aa-ET" dirty="0"/>
          </a:p>
        </p:txBody>
      </p:sp>
    </p:spTree>
    <p:extLst>
      <p:ext uri="{BB962C8B-B14F-4D97-AF65-F5344CB8AC3E}">
        <p14:creationId xmlns:p14="http://schemas.microsoft.com/office/powerpoint/2010/main" val="316000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31</a:t>
            </a:fld>
            <a:endParaRPr lang="aa-ET" dirty="0"/>
          </a:p>
        </p:txBody>
      </p:sp>
    </p:spTree>
    <p:extLst>
      <p:ext uri="{BB962C8B-B14F-4D97-AF65-F5344CB8AC3E}">
        <p14:creationId xmlns:p14="http://schemas.microsoft.com/office/powerpoint/2010/main" val="304550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32</a:t>
            </a:fld>
            <a:endParaRPr lang="aa-ET" dirty="0"/>
          </a:p>
        </p:txBody>
      </p:sp>
    </p:spTree>
    <p:extLst>
      <p:ext uri="{BB962C8B-B14F-4D97-AF65-F5344CB8AC3E}">
        <p14:creationId xmlns:p14="http://schemas.microsoft.com/office/powerpoint/2010/main" val="3095036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33</a:t>
            </a:fld>
            <a:endParaRPr lang="aa-ET" dirty="0"/>
          </a:p>
        </p:txBody>
      </p:sp>
    </p:spTree>
    <p:extLst>
      <p:ext uri="{BB962C8B-B14F-4D97-AF65-F5344CB8AC3E}">
        <p14:creationId xmlns:p14="http://schemas.microsoft.com/office/powerpoint/2010/main" val="272948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34</a:t>
            </a:fld>
            <a:endParaRPr lang="aa-ET" dirty="0"/>
          </a:p>
        </p:txBody>
      </p:sp>
    </p:spTree>
    <p:extLst>
      <p:ext uri="{BB962C8B-B14F-4D97-AF65-F5344CB8AC3E}">
        <p14:creationId xmlns:p14="http://schemas.microsoft.com/office/powerpoint/2010/main" val="1783208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36</a:t>
            </a:fld>
            <a:endParaRPr lang="aa-ET" dirty="0"/>
          </a:p>
        </p:txBody>
      </p:sp>
    </p:spTree>
    <p:extLst>
      <p:ext uri="{BB962C8B-B14F-4D97-AF65-F5344CB8AC3E}">
        <p14:creationId xmlns:p14="http://schemas.microsoft.com/office/powerpoint/2010/main" val="330824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9</a:t>
            </a:fld>
            <a:endParaRPr lang="aa-ET" dirty="0"/>
          </a:p>
        </p:txBody>
      </p:sp>
    </p:spTree>
    <p:extLst>
      <p:ext uri="{BB962C8B-B14F-4D97-AF65-F5344CB8AC3E}">
        <p14:creationId xmlns:p14="http://schemas.microsoft.com/office/powerpoint/2010/main" val="1138284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37</a:t>
            </a:fld>
            <a:endParaRPr lang="aa-ET" dirty="0"/>
          </a:p>
        </p:txBody>
      </p:sp>
    </p:spTree>
    <p:extLst>
      <p:ext uri="{BB962C8B-B14F-4D97-AF65-F5344CB8AC3E}">
        <p14:creationId xmlns:p14="http://schemas.microsoft.com/office/powerpoint/2010/main" val="218564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38</a:t>
            </a:fld>
            <a:endParaRPr lang="aa-ET" dirty="0"/>
          </a:p>
        </p:txBody>
      </p:sp>
    </p:spTree>
    <p:extLst>
      <p:ext uri="{BB962C8B-B14F-4D97-AF65-F5344CB8AC3E}">
        <p14:creationId xmlns:p14="http://schemas.microsoft.com/office/powerpoint/2010/main" val="2963913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39</a:t>
            </a:fld>
            <a:endParaRPr lang="aa-ET" dirty="0"/>
          </a:p>
        </p:txBody>
      </p:sp>
    </p:spTree>
    <p:extLst>
      <p:ext uri="{BB962C8B-B14F-4D97-AF65-F5344CB8AC3E}">
        <p14:creationId xmlns:p14="http://schemas.microsoft.com/office/powerpoint/2010/main" val="219557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40</a:t>
            </a:fld>
            <a:endParaRPr lang="aa-ET" dirty="0"/>
          </a:p>
        </p:txBody>
      </p:sp>
    </p:spTree>
    <p:extLst>
      <p:ext uri="{BB962C8B-B14F-4D97-AF65-F5344CB8AC3E}">
        <p14:creationId xmlns:p14="http://schemas.microsoft.com/office/powerpoint/2010/main" val="1285741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41</a:t>
            </a:fld>
            <a:endParaRPr lang="aa-ET" dirty="0"/>
          </a:p>
        </p:txBody>
      </p:sp>
    </p:spTree>
    <p:extLst>
      <p:ext uri="{BB962C8B-B14F-4D97-AF65-F5344CB8AC3E}">
        <p14:creationId xmlns:p14="http://schemas.microsoft.com/office/powerpoint/2010/main" val="1193300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42</a:t>
            </a:fld>
            <a:endParaRPr lang="aa-ET" dirty="0"/>
          </a:p>
        </p:txBody>
      </p:sp>
    </p:spTree>
    <p:extLst>
      <p:ext uri="{BB962C8B-B14F-4D97-AF65-F5344CB8AC3E}">
        <p14:creationId xmlns:p14="http://schemas.microsoft.com/office/powerpoint/2010/main" val="1340455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43</a:t>
            </a:fld>
            <a:endParaRPr lang="aa-ET" dirty="0"/>
          </a:p>
        </p:txBody>
      </p:sp>
    </p:spTree>
    <p:extLst>
      <p:ext uri="{BB962C8B-B14F-4D97-AF65-F5344CB8AC3E}">
        <p14:creationId xmlns:p14="http://schemas.microsoft.com/office/powerpoint/2010/main" val="2037151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44</a:t>
            </a:fld>
            <a:endParaRPr lang="aa-ET" dirty="0"/>
          </a:p>
        </p:txBody>
      </p:sp>
    </p:spTree>
    <p:extLst>
      <p:ext uri="{BB962C8B-B14F-4D97-AF65-F5344CB8AC3E}">
        <p14:creationId xmlns:p14="http://schemas.microsoft.com/office/powerpoint/2010/main" val="358975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45</a:t>
            </a:fld>
            <a:endParaRPr lang="aa-ET" dirty="0"/>
          </a:p>
        </p:txBody>
      </p:sp>
    </p:spTree>
    <p:extLst>
      <p:ext uri="{BB962C8B-B14F-4D97-AF65-F5344CB8AC3E}">
        <p14:creationId xmlns:p14="http://schemas.microsoft.com/office/powerpoint/2010/main" val="2635143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46</a:t>
            </a:fld>
            <a:endParaRPr lang="aa-ET" dirty="0"/>
          </a:p>
        </p:txBody>
      </p:sp>
    </p:spTree>
    <p:extLst>
      <p:ext uri="{BB962C8B-B14F-4D97-AF65-F5344CB8AC3E}">
        <p14:creationId xmlns:p14="http://schemas.microsoft.com/office/powerpoint/2010/main" val="171363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10</a:t>
            </a:fld>
            <a:endParaRPr lang="aa-ET" dirty="0"/>
          </a:p>
        </p:txBody>
      </p:sp>
    </p:spTree>
    <p:extLst>
      <p:ext uri="{BB962C8B-B14F-4D97-AF65-F5344CB8AC3E}">
        <p14:creationId xmlns:p14="http://schemas.microsoft.com/office/powerpoint/2010/main" val="3665852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47</a:t>
            </a:fld>
            <a:endParaRPr lang="aa-ET" dirty="0"/>
          </a:p>
        </p:txBody>
      </p:sp>
    </p:spTree>
    <p:extLst>
      <p:ext uri="{BB962C8B-B14F-4D97-AF65-F5344CB8AC3E}">
        <p14:creationId xmlns:p14="http://schemas.microsoft.com/office/powerpoint/2010/main" val="1655729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48</a:t>
            </a:fld>
            <a:endParaRPr lang="aa-ET" dirty="0"/>
          </a:p>
        </p:txBody>
      </p:sp>
    </p:spTree>
    <p:extLst>
      <p:ext uri="{BB962C8B-B14F-4D97-AF65-F5344CB8AC3E}">
        <p14:creationId xmlns:p14="http://schemas.microsoft.com/office/powerpoint/2010/main" val="3882846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49</a:t>
            </a:fld>
            <a:endParaRPr lang="aa-ET" dirty="0"/>
          </a:p>
        </p:txBody>
      </p:sp>
    </p:spTree>
    <p:extLst>
      <p:ext uri="{BB962C8B-B14F-4D97-AF65-F5344CB8AC3E}">
        <p14:creationId xmlns:p14="http://schemas.microsoft.com/office/powerpoint/2010/main" val="104070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50</a:t>
            </a:fld>
            <a:endParaRPr lang="aa-ET" dirty="0"/>
          </a:p>
        </p:txBody>
      </p:sp>
    </p:spTree>
    <p:extLst>
      <p:ext uri="{BB962C8B-B14F-4D97-AF65-F5344CB8AC3E}">
        <p14:creationId xmlns:p14="http://schemas.microsoft.com/office/powerpoint/2010/main" val="1964503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51</a:t>
            </a:fld>
            <a:endParaRPr lang="aa-ET" dirty="0"/>
          </a:p>
        </p:txBody>
      </p:sp>
    </p:spTree>
    <p:extLst>
      <p:ext uri="{BB962C8B-B14F-4D97-AF65-F5344CB8AC3E}">
        <p14:creationId xmlns:p14="http://schemas.microsoft.com/office/powerpoint/2010/main" val="383299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52</a:t>
            </a:fld>
            <a:endParaRPr lang="aa-ET" dirty="0"/>
          </a:p>
        </p:txBody>
      </p:sp>
    </p:spTree>
    <p:extLst>
      <p:ext uri="{BB962C8B-B14F-4D97-AF65-F5344CB8AC3E}">
        <p14:creationId xmlns:p14="http://schemas.microsoft.com/office/powerpoint/2010/main" val="629588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53</a:t>
            </a:fld>
            <a:endParaRPr lang="aa-ET" dirty="0"/>
          </a:p>
        </p:txBody>
      </p:sp>
    </p:spTree>
    <p:extLst>
      <p:ext uri="{BB962C8B-B14F-4D97-AF65-F5344CB8AC3E}">
        <p14:creationId xmlns:p14="http://schemas.microsoft.com/office/powerpoint/2010/main" val="3266806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54</a:t>
            </a:fld>
            <a:endParaRPr lang="aa-ET" dirty="0"/>
          </a:p>
        </p:txBody>
      </p:sp>
    </p:spTree>
    <p:extLst>
      <p:ext uri="{BB962C8B-B14F-4D97-AF65-F5344CB8AC3E}">
        <p14:creationId xmlns:p14="http://schemas.microsoft.com/office/powerpoint/2010/main" val="394506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11</a:t>
            </a:fld>
            <a:endParaRPr lang="aa-ET" dirty="0"/>
          </a:p>
        </p:txBody>
      </p:sp>
    </p:spTree>
    <p:extLst>
      <p:ext uri="{BB962C8B-B14F-4D97-AF65-F5344CB8AC3E}">
        <p14:creationId xmlns:p14="http://schemas.microsoft.com/office/powerpoint/2010/main" val="111356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12</a:t>
            </a:fld>
            <a:endParaRPr lang="aa-ET" dirty="0"/>
          </a:p>
        </p:txBody>
      </p:sp>
    </p:spTree>
    <p:extLst>
      <p:ext uri="{BB962C8B-B14F-4D97-AF65-F5344CB8AC3E}">
        <p14:creationId xmlns:p14="http://schemas.microsoft.com/office/powerpoint/2010/main" val="196496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13</a:t>
            </a:fld>
            <a:endParaRPr lang="aa-ET" dirty="0"/>
          </a:p>
        </p:txBody>
      </p:sp>
    </p:spTree>
    <p:extLst>
      <p:ext uri="{BB962C8B-B14F-4D97-AF65-F5344CB8AC3E}">
        <p14:creationId xmlns:p14="http://schemas.microsoft.com/office/powerpoint/2010/main" val="156010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14</a:t>
            </a:fld>
            <a:endParaRPr lang="aa-ET" dirty="0"/>
          </a:p>
        </p:txBody>
      </p:sp>
    </p:spTree>
    <p:extLst>
      <p:ext uri="{BB962C8B-B14F-4D97-AF65-F5344CB8AC3E}">
        <p14:creationId xmlns:p14="http://schemas.microsoft.com/office/powerpoint/2010/main" val="413257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15</a:t>
            </a:fld>
            <a:endParaRPr lang="aa-ET" dirty="0"/>
          </a:p>
        </p:txBody>
      </p:sp>
    </p:spTree>
    <p:extLst>
      <p:ext uri="{BB962C8B-B14F-4D97-AF65-F5344CB8AC3E}">
        <p14:creationId xmlns:p14="http://schemas.microsoft.com/office/powerpoint/2010/main" val="9197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F8C8-6E22-430A-966C-9DA6E0AA9140}"/>
              </a:ext>
            </a:extLst>
          </p:cNvPr>
          <p:cNvSpPr>
            <a:spLocks noGrp="1"/>
          </p:cNvSpPr>
          <p:nvPr>
            <p:ph type="ctrTitle"/>
          </p:nvPr>
        </p:nvSpPr>
        <p:spPr>
          <a:xfrm>
            <a:off x="1524000" y="1122363"/>
            <a:ext cx="9144000" cy="2387600"/>
          </a:xfrm>
        </p:spPr>
        <p:txBody>
          <a:bodyPr anchor="b"/>
          <a:lstStyle>
            <a:lvl1pPr algn="ctr">
              <a:defRPr sz="6000"/>
            </a:lvl1pPr>
          </a:lstStyle>
          <a:p>
            <a:r>
              <a:rPr lang="en-US" noProof="0"/>
              <a:t>Click to edit Master title style</a:t>
            </a:r>
          </a:p>
        </p:txBody>
      </p:sp>
      <p:sp>
        <p:nvSpPr>
          <p:cNvPr id="3" name="Subtitle 2">
            <a:extLst>
              <a:ext uri="{FF2B5EF4-FFF2-40B4-BE49-F238E27FC236}">
                <a16:creationId xmlns:a16="http://schemas.microsoft.com/office/drawing/2014/main" id="{08E68F4C-C5A7-47F9-91F8-E82593A00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D0ED9707-4F24-46CC-9BE5-AE6AA05EAB07}"/>
              </a:ext>
            </a:extLst>
          </p:cNvPr>
          <p:cNvSpPr>
            <a:spLocks noGrp="1"/>
          </p:cNvSpPr>
          <p:nvPr>
            <p:ph type="dt" sz="half" idx="10"/>
          </p:nvPr>
        </p:nvSpPr>
        <p:spPr/>
        <p:txBody>
          <a:bodyPr/>
          <a:lstStyle/>
          <a:p>
            <a:fld id="{F8B76EDE-0D01-461E-A7FE-2D3F10694D07}" type="datetime1">
              <a:rPr lang="en-US" smtClean="0"/>
              <a:t>12/20/2022</a:t>
            </a:fld>
            <a:endParaRPr lang="aa-ET" dirty="0"/>
          </a:p>
        </p:txBody>
      </p:sp>
      <p:sp>
        <p:nvSpPr>
          <p:cNvPr id="5" name="Footer Placeholder 4">
            <a:extLst>
              <a:ext uri="{FF2B5EF4-FFF2-40B4-BE49-F238E27FC236}">
                <a16:creationId xmlns:a16="http://schemas.microsoft.com/office/drawing/2014/main" id="{2A4323DC-F2E6-4246-905B-DF3DFCA0787D}"/>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EA981B5E-1414-4B29-97D8-09B6043F2B25}"/>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98586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913-FC9A-4BA5-8DAB-931CE913C4DB}"/>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D3E2A994-0968-4EEC-A4C2-82A29D9A6F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4AA3AEA9-0A69-4FEE-A59C-78D20A8B04CF}"/>
              </a:ext>
            </a:extLst>
          </p:cNvPr>
          <p:cNvSpPr>
            <a:spLocks noGrp="1"/>
          </p:cNvSpPr>
          <p:nvPr>
            <p:ph type="dt" sz="half" idx="10"/>
          </p:nvPr>
        </p:nvSpPr>
        <p:spPr/>
        <p:txBody>
          <a:bodyPr/>
          <a:lstStyle/>
          <a:p>
            <a:fld id="{A8F002D5-A991-4D16-8039-62D1114D1F9F}" type="datetime1">
              <a:rPr lang="en-US" smtClean="0"/>
              <a:t>12/20/2022</a:t>
            </a:fld>
            <a:endParaRPr lang="aa-ET" dirty="0"/>
          </a:p>
        </p:txBody>
      </p:sp>
      <p:sp>
        <p:nvSpPr>
          <p:cNvPr id="5" name="Footer Placeholder 4">
            <a:extLst>
              <a:ext uri="{FF2B5EF4-FFF2-40B4-BE49-F238E27FC236}">
                <a16:creationId xmlns:a16="http://schemas.microsoft.com/office/drawing/2014/main" id="{08E48CAD-B624-49D9-94A7-C03D95475B33}"/>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A7679598-694D-4452-92FB-6BF11FBDA32D}"/>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93475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36B9B-4E08-4881-BB05-CDF5297156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E2B27CDB-AB41-4690-B76E-ADAB129A94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20CB64B5-5020-41C7-99F4-6B572A8361EF}"/>
              </a:ext>
            </a:extLst>
          </p:cNvPr>
          <p:cNvSpPr>
            <a:spLocks noGrp="1"/>
          </p:cNvSpPr>
          <p:nvPr>
            <p:ph type="dt" sz="half" idx="10"/>
          </p:nvPr>
        </p:nvSpPr>
        <p:spPr/>
        <p:txBody>
          <a:bodyPr/>
          <a:lstStyle/>
          <a:p>
            <a:fld id="{F673589C-9ECD-49CB-81E8-5C2E37C697BA}" type="datetime1">
              <a:rPr lang="en-US" smtClean="0"/>
              <a:t>12/20/2022</a:t>
            </a:fld>
            <a:endParaRPr lang="aa-ET" dirty="0"/>
          </a:p>
        </p:txBody>
      </p:sp>
      <p:sp>
        <p:nvSpPr>
          <p:cNvPr id="5" name="Footer Placeholder 4">
            <a:extLst>
              <a:ext uri="{FF2B5EF4-FFF2-40B4-BE49-F238E27FC236}">
                <a16:creationId xmlns:a16="http://schemas.microsoft.com/office/drawing/2014/main" id="{24555669-CADA-4B86-ACE7-299AE008ACC5}"/>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7FC3D6C3-725A-49D4-8720-0757527BBD0B}"/>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17233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1B37-866A-4BA7-B8E3-0E6436A57432}"/>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247B21FC-528F-4CB4-83A2-C73198C382C7}"/>
              </a:ext>
            </a:extLst>
          </p:cNvPr>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C77E55B-3A1B-4F48-B157-5272C0136EF2}"/>
              </a:ext>
            </a:extLst>
          </p:cNvPr>
          <p:cNvSpPr>
            <a:spLocks noGrp="1"/>
          </p:cNvSpPr>
          <p:nvPr>
            <p:ph type="dt" sz="half" idx="10"/>
          </p:nvPr>
        </p:nvSpPr>
        <p:spPr/>
        <p:txBody>
          <a:bodyPr/>
          <a:lstStyle/>
          <a:p>
            <a:fld id="{E04CB59D-52C1-4478-B8FC-9D2717C4C6CB}" type="datetime1">
              <a:rPr lang="en-US" smtClean="0"/>
              <a:t>12/20/2022</a:t>
            </a:fld>
            <a:endParaRPr lang="aa-ET" dirty="0"/>
          </a:p>
        </p:txBody>
      </p:sp>
      <p:sp>
        <p:nvSpPr>
          <p:cNvPr id="5" name="Footer Placeholder 4">
            <a:extLst>
              <a:ext uri="{FF2B5EF4-FFF2-40B4-BE49-F238E27FC236}">
                <a16:creationId xmlns:a16="http://schemas.microsoft.com/office/drawing/2014/main" id="{030419D8-4EA8-45A4-867F-F5AEFD990832}"/>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19B5B661-BDE4-42F5-91F7-773B0EAAB680}"/>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82013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E8D2-4C6D-45CE-ABEA-F61C6A7C9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id="{8BDE5DA1-3E02-4F87-82EC-511FEDA69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F6D2EB-89DF-43E3-8B6C-C31797973B33}"/>
              </a:ext>
            </a:extLst>
          </p:cNvPr>
          <p:cNvSpPr>
            <a:spLocks noGrp="1"/>
          </p:cNvSpPr>
          <p:nvPr>
            <p:ph type="dt" sz="half" idx="10"/>
          </p:nvPr>
        </p:nvSpPr>
        <p:spPr/>
        <p:txBody>
          <a:bodyPr/>
          <a:lstStyle/>
          <a:p>
            <a:fld id="{FF21B97A-56F1-4F0F-98AF-F0CFDC1A0D14}" type="datetime1">
              <a:rPr lang="en-US" smtClean="0"/>
              <a:t>12/20/2022</a:t>
            </a:fld>
            <a:endParaRPr lang="aa-ET" dirty="0"/>
          </a:p>
        </p:txBody>
      </p:sp>
      <p:sp>
        <p:nvSpPr>
          <p:cNvPr id="5" name="Footer Placeholder 4">
            <a:extLst>
              <a:ext uri="{FF2B5EF4-FFF2-40B4-BE49-F238E27FC236}">
                <a16:creationId xmlns:a16="http://schemas.microsoft.com/office/drawing/2014/main" id="{0F56DFA1-B713-426E-9F38-D82A17465CF2}"/>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1823F8ED-C838-4DC3-9844-14CF3E58EE62}"/>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28447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1C3B-60F0-4BC2-9CC9-DB0354498B58}"/>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B26EA885-45CF-43B0-B885-D3A406C148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BB0AFDFC-F972-4331-97EA-B615C260F2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83991D0F-CB8F-4ADF-A4E7-C89E00A19522}"/>
              </a:ext>
            </a:extLst>
          </p:cNvPr>
          <p:cNvSpPr>
            <a:spLocks noGrp="1"/>
          </p:cNvSpPr>
          <p:nvPr>
            <p:ph type="dt" sz="half" idx="10"/>
          </p:nvPr>
        </p:nvSpPr>
        <p:spPr/>
        <p:txBody>
          <a:bodyPr/>
          <a:lstStyle/>
          <a:p>
            <a:fld id="{4A382BE7-5FD4-4CC4-AB63-2E61E059902C}" type="datetime1">
              <a:rPr lang="en-US" smtClean="0"/>
              <a:t>12/20/2022</a:t>
            </a:fld>
            <a:endParaRPr lang="aa-ET" dirty="0"/>
          </a:p>
        </p:txBody>
      </p:sp>
      <p:sp>
        <p:nvSpPr>
          <p:cNvPr id="6" name="Footer Placeholder 5">
            <a:extLst>
              <a:ext uri="{FF2B5EF4-FFF2-40B4-BE49-F238E27FC236}">
                <a16:creationId xmlns:a16="http://schemas.microsoft.com/office/drawing/2014/main" id="{892C073B-BE97-473A-82D8-A2297990B523}"/>
              </a:ext>
            </a:extLst>
          </p:cNvPr>
          <p:cNvSpPr>
            <a:spLocks noGrp="1"/>
          </p:cNvSpPr>
          <p:nvPr>
            <p:ph type="ftr" sz="quarter" idx="11"/>
          </p:nvPr>
        </p:nvSpPr>
        <p:spPr/>
        <p:txBody>
          <a:bodyPr/>
          <a:lstStyle/>
          <a:p>
            <a:r>
              <a:rPr lang="en-US" dirty="0"/>
              <a:t>Christian Tominski, University of Rostock</a:t>
            </a:r>
            <a:endParaRPr lang="aa-ET" dirty="0"/>
          </a:p>
        </p:txBody>
      </p:sp>
      <p:sp>
        <p:nvSpPr>
          <p:cNvPr id="7" name="Slide Number Placeholder 6">
            <a:extLst>
              <a:ext uri="{FF2B5EF4-FFF2-40B4-BE49-F238E27FC236}">
                <a16:creationId xmlns:a16="http://schemas.microsoft.com/office/drawing/2014/main" id="{1C721415-7467-4B29-A611-B9CC392B0A9D}"/>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103124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CB8F-0C14-4306-A510-B44D5E43437A}"/>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67582EA8-5A6B-4476-B285-0CE222277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AAFF95-6A4C-4D5A-999A-478651EDD3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852A9172-1B6E-4210-AD9E-551C8E16C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B98DC7-4BFA-479B-9509-DEE616BB68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CA5E403B-E8DB-4B9C-8036-11209E296E5C}"/>
              </a:ext>
            </a:extLst>
          </p:cNvPr>
          <p:cNvSpPr>
            <a:spLocks noGrp="1"/>
          </p:cNvSpPr>
          <p:nvPr>
            <p:ph type="dt" sz="half" idx="10"/>
          </p:nvPr>
        </p:nvSpPr>
        <p:spPr/>
        <p:txBody>
          <a:bodyPr/>
          <a:lstStyle/>
          <a:p>
            <a:fld id="{E0FF7BE0-669D-491E-8BA2-1EE0CADF6234}" type="datetime1">
              <a:rPr lang="en-US" smtClean="0"/>
              <a:t>12/20/2022</a:t>
            </a:fld>
            <a:endParaRPr lang="aa-ET" dirty="0"/>
          </a:p>
        </p:txBody>
      </p:sp>
      <p:sp>
        <p:nvSpPr>
          <p:cNvPr id="8" name="Footer Placeholder 7">
            <a:extLst>
              <a:ext uri="{FF2B5EF4-FFF2-40B4-BE49-F238E27FC236}">
                <a16:creationId xmlns:a16="http://schemas.microsoft.com/office/drawing/2014/main" id="{344960A5-6433-4A56-B5A7-F8CD5E1FB643}"/>
              </a:ext>
            </a:extLst>
          </p:cNvPr>
          <p:cNvSpPr>
            <a:spLocks noGrp="1"/>
          </p:cNvSpPr>
          <p:nvPr>
            <p:ph type="ftr" sz="quarter" idx="11"/>
          </p:nvPr>
        </p:nvSpPr>
        <p:spPr/>
        <p:txBody>
          <a:bodyPr/>
          <a:lstStyle/>
          <a:p>
            <a:r>
              <a:rPr lang="en-US" dirty="0"/>
              <a:t>Christian Tominski, University of Rostock</a:t>
            </a:r>
            <a:endParaRPr lang="aa-ET" dirty="0"/>
          </a:p>
        </p:txBody>
      </p:sp>
      <p:sp>
        <p:nvSpPr>
          <p:cNvPr id="9" name="Slide Number Placeholder 8">
            <a:extLst>
              <a:ext uri="{FF2B5EF4-FFF2-40B4-BE49-F238E27FC236}">
                <a16:creationId xmlns:a16="http://schemas.microsoft.com/office/drawing/2014/main" id="{11333D48-5EA3-41FD-A064-5824BB06DB62}"/>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168836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2C91-C313-41AB-A63F-D4928958CB27}"/>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674ACF39-02EF-41E5-A9FB-AC7BB4A4DA72}"/>
              </a:ext>
            </a:extLst>
          </p:cNvPr>
          <p:cNvSpPr>
            <a:spLocks noGrp="1"/>
          </p:cNvSpPr>
          <p:nvPr>
            <p:ph type="dt" sz="half" idx="10"/>
          </p:nvPr>
        </p:nvSpPr>
        <p:spPr/>
        <p:txBody>
          <a:bodyPr/>
          <a:lstStyle/>
          <a:p>
            <a:fld id="{6438004B-DE32-4504-8B75-AD2DC5BF98CB}" type="datetime1">
              <a:rPr lang="en-US" smtClean="0"/>
              <a:t>12/20/2022</a:t>
            </a:fld>
            <a:endParaRPr lang="aa-ET" dirty="0"/>
          </a:p>
        </p:txBody>
      </p:sp>
      <p:sp>
        <p:nvSpPr>
          <p:cNvPr id="4" name="Footer Placeholder 3">
            <a:extLst>
              <a:ext uri="{FF2B5EF4-FFF2-40B4-BE49-F238E27FC236}">
                <a16:creationId xmlns:a16="http://schemas.microsoft.com/office/drawing/2014/main" id="{97900923-24FC-4E4F-B9EA-585944785D23}"/>
              </a:ext>
            </a:extLst>
          </p:cNvPr>
          <p:cNvSpPr>
            <a:spLocks noGrp="1"/>
          </p:cNvSpPr>
          <p:nvPr>
            <p:ph type="ftr" sz="quarter" idx="11"/>
          </p:nvPr>
        </p:nvSpPr>
        <p:spPr/>
        <p:txBody>
          <a:bodyPr/>
          <a:lstStyle/>
          <a:p>
            <a:r>
              <a:rPr lang="en-US" dirty="0"/>
              <a:t>Christian Tominski, University of Rostock</a:t>
            </a:r>
            <a:endParaRPr lang="aa-ET" dirty="0"/>
          </a:p>
        </p:txBody>
      </p:sp>
      <p:sp>
        <p:nvSpPr>
          <p:cNvPr id="5" name="Slide Number Placeholder 4">
            <a:extLst>
              <a:ext uri="{FF2B5EF4-FFF2-40B4-BE49-F238E27FC236}">
                <a16:creationId xmlns:a16="http://schemas.microsoft.com/office/drawing/2014/main" id="{AEB526F8-34D0-4E2D-BF95-EC1B16EFC5BA}"/>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69462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C602F-DD45-4B76-929A-F2C52E496637}"/>
              </a:ext>
            </a:extLst>
          </p:cNvPr>
          <p:cNvSpPr>
            <a:spLocks noGrp="1"/>
          </p:cNvSpPr>
          <p:nvPr>
            <p:ph type="dt" sz="half" idx="10"/>
          </p:nvPr>
        </p:nvSpPr>
        <p:spPr/>
        <p:txBody>
          <a:bodyPr/>
          <a:lstStyle/>
          <a:p>
            <a:fld id="{2DFA7749-5B73-445D-A428-1675E6965F2A}" type="datetime1">
              <a:rPr lang="en-US" smtClean="0"/>
              <a:t>12/20/2022</a:t>
            </a:fld>
            <a:endParaRPr lang="aa-ET" dirty="0"/>
          </a:p>
        </p:txBody>
      </p:sp>
      <p:sp>
        <p:nvSpPr>
          <p:cNvPr id="3" name="Footer Placeholder 2">
            <a:extLst>
              <a:ext uri="{FF2B5EF4-FFF2-40B4-BE49-F238E27FC236}">
                <a16:creationId xmlns:a16="http://schemas.microsoft.com/office/drawing/2014/main" id="{7E306AA6-968F-4EEE-9473-2D5DD4866E12}"/>
              </a:ext>
            </a:extLst>
          </p:cNvPr>
          <p:cNvSpPr>
            <a:spLocks noGrp="1"/>
          </p:cNvSpPr>
          <p:nvPr>
            <p:ph type="ftr" sz="quarter" idx="11"/>
          </p:nvPr>
        </p:nvSpPr>
        <p:spPr/>
        <p:txBody>
          <a:bodyPr/>
          <a:lstStyle/>
          <a:p>
            <a:r>
              <a:rPr lang="en-US" dirty="0"/>
              <a:t>Christian Tominski, University of Rostock</a:t>
            </a:r>
            <a:endParaRPr lang="aa-ET" dirty="0"/>
          </a:p>
        </p:txBody>
      </p:sp>
      <p:sp>
        <p:nvSpPr>
          <p:cNvPr id="4" name="Slide Number Placeholder 3">
            <a:extLst>
              <a:ext uri="{FF2B5EF4-FFF2-40B4-BE49-F238E27FC236}">
                <a16:creationId xmlns:a16="http://schemas.microsoft.com/office/drawing/2014/main" id="{08EF9082-39BF-4B85-A836-EAA6995B77CC}"/>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119331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83C2-BDB0-4AAF-A8D9-D45360FCA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DDFD0E42-A850-4435-996F-2BA65C6DF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7809A90B-A3DA-4C2C-B04F-434BEFC48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6237FC-7394-49C2-9D23-CAE647260B40}"/>
              </a:ext>
            </a:extLst>
          </p:cNvPr>
          <p:cNvSpPr>
            <a:spLocks noGrp="1"/>
          </p:cNvSpPr>
          <p:nvPr>
            <p:ph type="dt" sz="half" idx="10"/>
          </p:nvPr>
        </p:nvSpPr>
        <p:spPr/>
        <p:txBody>
          <a:bodyPr/>
          <a:lstStyle/>
          <a:p>
            <a:fld id="{39271BE7-1662-4B70-8050-561A9770165B}" type="datetime1">
              <a:rPr lang="en-US" smtClean="0"/>
              <a:t>12/20/2022</a:t>
            </a:fld>
            <a:endParaRPr lang="aa-ET" dirty="0"/>
          </a:p>
        </p:txBody>
      </p:sp>
      <p:sp>
        <p:nvSpPr>
          <p:cNvPr id="6" name="Footer Placeholder 5">
            <a:extLst>
              <a:ext uri="{FF2B5EF4-FFF2-40B4-BE49-F238E27FC236}">
                <a16:creationId xmlns:a16="http://schemas.microsoft.com/office/drawing/2014/main" id="{913C3794-F599-4E0E-84BB-3691307D67AF}"/>
              </a:ext>
            </a:extLst>
          </p:cNvPr>
          <p:cNvSpPr>
            <a:spLocks noGrp="1"/>
          </p:cNvSpPr>
          <p:nvPr>
            <p:ph type="ftr" sz="quarter" idx="11"/>
          </p:nvPr>
        </p:nvSpPr>
        <p:spPr/>
        <p:txBody>
          <a:bodyPr/>
          <a:lstStyle/>
          <a:p>
            <a:r>
              <a:rPr lang="en-US" dirty="0"/>
              <a:t>Christian Tominski, University of Rostock</a:t>
            </a:r>
            <a:endParaRPr lang="aa-ET" dirty="0"/>
          </a:p>
        </p:txBody>
      </p:sp>
      <p:sp>
        <p:nvSpPr>
          <p:cNvPr id="7" name="Slide Number Placeholder 6">
            <a:extLst>
              <a:ext uri="{FF2B5EF4-FFF2-40B4-BE49-F238E27FC236}">
                <a16:creationId xmlns:a16="http://schemas.microsoft.com/office/drawing/2014/main" id="{AEC9EBF0-33E3-4963-9246-4EF6AEBB5113}"/>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27660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347A-685E-4B24-81F7-77132591B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E11057ED-8B74-4DFD-BC28-EE0095C0F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dirty="0"/>
          </a:p>
        </p:txBody>
      </p:sp>
      <p:sp>
        <p:nvSpPr>
          <p:cNvPr id="4" name="Text Placeholder 3">
            <a:extLst>
              <a:ext uri="{FF2B5EF4-FFF2-40B4-BE49-F238E27FC236}">
                <a16:creationId xmlns:a16="http://schemas.microsoft.com/office/drawing/2014/main" id="{8B9B5709-2E3B-4329-84BD-3F2C7218C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CA4144-13BE-4548-B7C9-FB0896E87456}"/>
              </a:ext>
            </a:extLst>
          </p:cNvPr>
          <p:cNvSpPr>
            <a:spLocks noGrp="1"/>
          </p:cNvSpPr>
          <p:nvPr>
            <p:ph type="dt" sz="half" idx="10"/>
          </p:nvPr>
        </p:nvSpPr>
        <p:spPr/>
        <p:txBody>
          <a:bodyPr/>
          <a:lstStyle/>
          <a:p>
            <a:fld id="{81EF5CFE-0790-442C-B9C2-44945F87A538}" type="datetime1">
              <a:rPr lang="en-US" smtClean="0"/>
              <a:t>12/20/2022</a:t>
            </a:fld>
            <a:endParaRPr lang="aa-ET" dirty="0"/>
          </a:p>
        </p:txBody>
      </p:sp>
      <p:sp>
        <p:nvSpPr>
          <p:cNvPr id="6" name="Footer Placeholder 5">
            <a:extLst>
              <a:ext uri="{FF2B5EF4-FFF2-40B4-BE49-F238E27FC236}">
                <a16:creationId xmlns:a16="http://schemas.microsoft.com/office/drawing/2014/main" id="{CECD8F5C-2D83-45DB-B357-EB90A37814D2}"/>
              </a:ext>
            </a:extLst>
          </p:cNvPr>
          <p:cNvSpPr>
            <a:spLocks noGrp="1"/>
          </p:cNvSpPr>
          <p:nvPr>
            <p:ph type="ftr" sz="quarter" idx="11"/>
          </p:nvPr>
        </p:nvSpPr>
        <p:spPr/>
        <p:txBody>
          <a:bodyPr/>
          <a:lstStyle/>
          <a:p>
            <a:r>
              <a:rPr lang="en-US" dirty="0"/>
              <a:t>Christian Tominski, University of Rostock</a:t>
            </a:r>
            <a:endParaRPr lang="aa-ET" dirty="0"/>
          </a:p>
        </p:txBody>
      </p:sp>
      <p:sp>
        <p:nvSpPr>
          <p:cNvPr id="7" name="Slide Number Placeholder 6">
            <a:extLst>
              <a:ext uri="{FF2B5EF4-FFF2-40B4-BE49-F238E27FC236}">
                <a16:creationId xmlns:a16="http://schemas.microsoft.com/office/drawing/2014/main" id="{56A3E464-1BA4-4B61-8975-3D90ED6EB888}"/>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92158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6D0A9-7B3F-4E50-9619-83FFE4B15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C67EC8F0-E6B4-49F6-A724-FAA78F4A7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CC74863-EBF6-4973-8CE5-470709D7D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CFD56-E587-42EF-AB63-7A551E4B1EF5}" type="datetime1">
              <a:rPr lang="en-US" smtClean="0"/>
              <a:t>12/20/2022</a:t>
            </a:fld>
            <a:endParaRPr lang="aa-ET" dirty="0"/>
          </a:p>
        </p:txBody>
      </p:sp>
      <p:sp>
        <p:nvSpPr>
          <p:cNvPr id="5" name="Footer Placeholder 4">
            <a:extLst>
              <a:ext uri="{FF2B5EF4-FFF2-40B4-BE49-F238E27FC236}">
                <a16:creationId xmlns:a16="http://schemas.microsoft.com/office/drawing/2014/main" id="{A44D9FC9-8FC9-45C0-BF73-E855715CF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31E1858C-9435-48FE-B544-5A758689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2BB75-8474-4E4F-9359-D617846A1479}" type="slidenum">
              <a:rPr lang="aa-ET" smtClean="0"/>
              <a:t>‹#›</a:t>
            </a:fld>
            <a:endParaRPr lang="aa-ET" dirty="0"/>
          </a:p>
        </p:txBody>
      </p:sp>
      <p:pic>
        <p:nvPicPr>
          <p:cNvPr id="8" name="Graphic 7">
            <a:extLst>
              <a:ext uri="{FF2B5EF4-FFF2-40B4-BE49-F238E27FC236}">
                <a16:creationId xmlns:a16="http://schemas.microsoft.com/office/drawing/2014/main" id="{42CA3A21-040B-4875-A792-9E5D9E5CFF88}"/>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78622" y="6348586"/>
            <a:ext cx="746937" cy="373469"/>
          </a:xfrm>
          <a:prstGeom prst="rect">
            <a:avLst/>
          </a:prstGeom>
        </p:spPr>
      </p:pic>
      <p:pic>
        <p:nvPicPr>
          <p:cNvPr id="9" name="Graphic 8">
            <a:extLst>
              <a:ext uri="{FF2B5EF4-FFF2-40B4-BE49-F238E27FC236}">
                <a16:creationId xmlns:a16="http://schemas.microsoft.com/office/drawing/2014/main" id="{A4DFA8A7-ADFA-4BEF-9FF8-DFBE7C3E53F5}"/>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97843" y="6348586"/>
            <a:ext cx="1280779" cy="371034"/>
          </a:xfrm>
          <a:prstGeom prst="rect">
            <a:avLst/>
          </a:prstGeom>
        </p:spPr>
      </p:pic>
    </p:spTree>
    <p:extLst>
      <p:ext uri="{BB962C8B-B14F-4D97-AF65-F5344CB8AC3E}">
        <p14:creationId xmlns:p14="http://schemas.microsoft.com/office/powerpoint/2010/main" val="194017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09/TVCG.2007.705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09/TVCG.2007.7051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9/TVCG.2007.7051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09/TVCG.2007.705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isel.aisnet.org/thci/vol5/iss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isel.aisnet.org/thci/vol5/iss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isel.aisnet.org/thci/vol5/iss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he_Design_of_Everyday_Thing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i.org/10.1145/253769.25380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orrydream.com/#!/MagicI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109/TVCG.2008.10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207/s15327051hci0104_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109/MC.1983.165447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oi.org/10.1145/3399715.339982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ind.ub.uni-rostock.de/id%7Bcolon%7D58840400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find.ub.uni-rostock.de/id%7Bcolon%7D58840400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177/147387161141318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doi.org/10.1145/2133806.2133821"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oi.org/10.1177/1473871611413180" TargetMode="External"/><Relationship Id="rId7" Type="http://schemas.openxmlformats.org/officeDocument/2006/relationships/hyperlink" Target="https://vcg.informatik.uni-rostock.de/~ct/software/CompaRi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vcg.informatik.uni-rostock.de/~ct/software/FoldableVis/" TargetMode="External"/><Relationship Id="rId11" Type="http://schemas.openxmlformats.org/officeDocument/2006/relationships/image" Target="../media/image22.png"/><Relationship Id="rId5" Type="http://schemas.openxmlformats.org/officeDocument/2006/relationships/hyperlink" Target="https://vcg.informatik.uni-rostock.de/~ct/software/TrajectoryVis/" TargetMode="External"/><Relationship Id="rId10" Type="http://schemas.openxmlformats.org/officeDocument/2006/relationships/image" Target="../media/image21.png"/><Relationship Id="rId4" Type="http://schemas.openxmlformats.org/officeDocument/2006/relationships/hyperlink" Target="https://vcg.informatik.uni-rostock.de/~ct/software/SpiraClock.js/SpiraClock.html" TargetMode="External"/><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billbuxton.com/3stateModel.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vcg.informatik.uni-rostock.de/~ct/software/EnhancedSpiral.js/index.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doi.org/10.1109/TVCG.2019.2934283" TargetMode="External"/><Relationship Id="rId4" Type="http://schemas.openxmlformats.org/officeDocument/2006/relationships/hyperlink" Target="https://vcg.informatik.uni-rostock.de/~ct/software/RMC/index.htm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201/97813151527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09/TVCG.2007.705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BCAF-DE3C-45FB-B5EF-C5BE2BE2298C}"/>
              </a:ext>
            </a:extLst>
          </p:cNvPr>
          <p:cNvSpPr>
            <a:spLocks noGrp="1"/>
          </p:cNvSpPr>
          <p:nvPr>
            <p:ph type="ctrTitle"/>
          </p:nvPr>
        </p:nvSpPr>
        <p:spPr/>
        <p:txBody>
          <a:bodyPr>
            <a:normAutofit/>
          </a:bodyPr>
          <a:lstStyle/>
          <a:p>
            <a:r>
              <a:rPr lang="en-US" dirty="0"/>
              <a:t>Interactive Visual</a:t>
            </a:r>
            <a:br>
              <a:rPr lang="en-US" dirty="0"/>
            </a:br>
            <a:r>
              <a:rPr lang="en-US" dirty="0"/>
              <a:t>Data Analysis</a:t>
            </a:r>
          </a:p>
        </p:txBody>
      </p:sp>
      <p:sp>
        <p:nvSpPr>
          <p:cNvPr id="3" name="Subtitle 2">
            <a:extLst>
              <a:ext uri="{FF2B5EF4-FFF2-40B4-BE49-F238E27FC236}">
                <a16:creationId xmlns:a16="http://schemas.microsoft.com/office/drawing/2014/main" id="{C15AB694-2A15-494B-96DA-DEFFF76799CD}"/>
              </a:ext>
            </a:extLst>
          </p:cNvPr>
          <p:cNvSpPr>
            <a:spLocks noGrp="1"/>
          </p:cNvSpPr>
          <p:nvPr>
            <p:ph type="subTitle" idx="1"/>
          </p:nvPr>
        </p:nvSpPr>
        <p:spPr/>
        <p:txBody>
          <a:bodyPr/>
          <a:lstStyle/>
          <a:p>
            <a:r>
              <a:rPr lang="en-US" dirty="0"/>
              <a:t>09 – Models and concepts of interaction</a:t>
            </a:r>
          </a:p>
        </p:txBody>
      </p:sp>
      <p:sp>
        <p:nvSpPr>
          <p:cNvPr id="4" name="Footer Placeholder 3">
            <a:extLst>
              <a:ext uri="{FF2B5EF4-FFF2-40B4-BE49-F238E27FC236}">
                <a16:creationId xmlns:a16="http://schemas.microsoft.com/office/drawing/2014/main" id="{BCB9B624-7F83-401F-B4D3-09C946406538}"/>
              </a:ext>
            </a:extLst>
          </p:cNvPr>
          <p:cNvSpPr>
            <a:spLocks noGrp="1"/>
          </p:cNvSpPr>
          <p:nvPr>
            <p:ph type="ftr" sz="quarter" idx="11"/>
          </p:nvPr>
        </p:nvSpPr>
        <p:spPr/>
        <p:txBody>
          <a:bodyPr/>
          <a:lstStyle/>
          <a:p>
            <a:r>
              <a:rPr lang="en-US" dirty="0"/>
              <a:t>Christian Tominski, University of Rostock</a:t>
            </a:r>
            <a:endParaRPr lang="aa-ET" dirty="0"/>
          </a:p>
        </p:txBody>
      </p:sp>
      <p:sp>
        <p:nvSpPr>
          <p:cNvPr id="5" name="Slide Number Placeholder 4">
            <a:extLst>
              <a:ext uri="{FF2B5EF4-FFF2-40B4-BE49-F238E27FC236}">
                <a16:creationId xmlns:a16="http://schemas.microsoft.com/office/drawing/2014/main" id="{65A3E852-3C7B-468A-B1C8-F609F6BCE576}"/>
              </a:ext>
            </a:extLst>
          </p:cNvPr>
          <p:cNvSpPr>
            <a:spLocks noGrp="1"/>
          </p:cNvSpPr>
          <p:nvPr>
            <p:ph type="sldNum" sz="quarter" idx="12"/>
          </p:nvPr>
        </p:nvSpPr>
        <p:spPr/>
        <p:txBody>
          <a:bodyPr/>
          <a:lstStyle/>
          <a:p>
            <a:fld id="{B9A2BB75-8474-4E4F-9359-D617846A1479}" type="slidenum">
              <a:rPr lang="aa-ET" smtClean="0"/>
              <a:t>1</a:t>
            </a:fld>
            <a:endParaRPr lang="aa-ET" dirty="0"/>
          </a:p>
        </p:txBody>
      </p:sp>
      <p:sp>
        <p:nvSpPr>
          <p:cNvPr id="6" name="Date Placeholder 5">
            <a:extLst>
              <a:ext uri="{FF2B5EF4-FFF2-40B4-BE49-F238E27FC236}">
                <a16:creationId xmlns:a16="http://schemas.microsoft.com/office/drawing/2014/main" id="{97348723-D7BA-4D59-8FFD-B808EBF3B3DA}"/>
              </a:ext>
            </a:extLst>
          </p:cNvPr>
          <p:cNvSpPr>
            <a:spLocks noGrp="1"/>
          </p:cNvSpPr>
          <p:nvPr>
            <p:ph type="dt" sz="half" idx="10"/>
          </p:nvPr>
        </p:nvSpPr>
        <p:spPr/>
        <p:txBody>
          <a:bodyPr/>
          <a:lstStyle/>
          <a:p>
            <a:fld id="{D84F60ED-385E-4D14-A499-7AA480DD525C}" type="datetime1">
              <a:rPr lang="en-US" smtClean="0"/>
              <a:t>12/20/2022</a:t>
            </a:fld>
            <a:endParaRPr lang="aa-ET" dirty="0"/>
          </a:p>
        </p:txBody>
      </p:sp>
    </p:spTree>
    <p:extLst>
      <p:ext uri="{BB962C8B-B14F-4D97-AF65-F5344CB8AC3E}">
        <p14:creationId xmlns:p14="http://schemas.microsoft.com/office/powerpoint/2010/main" val="317318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Interaction intents</a:t>
            </a:r>
            <a:r>
              <a:rPr lang="en-US" dirty="0"/>
              <a:t> </a:t>
            </a:r>
            <a:r>
              <a:rPr lang="en-US" sz="2000" dirty="0"/>
              <a:t>(</a:t>
            </a:r>
            <a:r>
              <a:rPr lang="en-US" sz="2000" dirty="0">
                <a:hlinkClick r:id="rId3"/>
              </a:rPr>
              <a:t>Yi et al., 2007</a:t>
            </a:r>
            <a:r>
              <a:rPr lang="en-US" sz="2000" dirty="0"/>
              <a:t>)</a:t>
            </a:r>
          </a:p>
          <a:p>
            <a:r>
              <a:rPr lang="en-US" i="1" dirty="0"/>
              <a:t>Mark</a:t>
            </a:r>
            <a:r>
              <a:rPr lang="en-US" dirty="0"/>
              <a:t> something as interesting</a:t>
            </a:r>
          </a:p>
          <a:p>
            <a:pPr lvl="1"/>
            <a:r>
              <a:rPr lang="en-US" dirty="0"/>
              <a:t>Mark interesting parts in the data</a:t>
            </a:r>
          </a:p>
          <a:p>
            <a:pPr lvl="1"/>
            <a:r>
              <a:rPr lang="en-US" dirty="0"/>
              <a:t>Transient (short-term) vs. permanent (long-term) marking </a:t>
            </a:r>
          </a:p>
          <a:p>
            <a:r>
              <a:rPr lang="en-US" i="1" dirty="0"/>
              <a:t>Show me</a:t>
            </a:r>
            <a:r>
              <a:rPr lang="en-US" dirty="0"/>
              <a:t> something else</a:t>
            </a:r>
          </a:p>
          <a:p>
            <a:pPr lvl="1"/>
            <a:r>
              <a:rPr lang="en-US" dirty="0"/>
              <a:t>Usually, data only partially visible</a:t>
            </a:r>
          </a:p>
          <a:p>
            <a:pPr lvl="1"/>
            <a:r>
              <a:rPr lang="en-US" dirty="0"/>
              <a:t>Explore different parts of the data</a:t>
            </a:r>
          </a:p>
          <a:p>
            <a:r>
              <a:rPr lang="en-US" i="1" dirty="0"/>
              <a:t>Show me</a:t>
            </a:r>
            <a:r>
              <a:rPr lang="en-US" dirty="0"/>
              <a:t> a different arrangement</a:t>
            </a:r>
          </a:p>
          <a:p>
            <a:pPr lvl="1"/>
            <a:r>
              <a:rPr lang="en-US" dirty="0"/>
              <a:t>Arrange data differently to obtain different insights</a:t>
            </a:r>
          </a:p>
          <a:p>
            <a:pPr lvl="1"/>
            <a:r>
              <a:rPr lang="en-US" dirty="0"/>
              <a:t>Example: Arrange data </a:t>
            </a:r>
            <a:r>
              <a:rPr lang="en-US" dirty="0" err="1"/>
              <a:t>wrt</a:t>
            </a:r>
            <a:r>
              <a:rPr lang="en-US" dirty="0"/>
              <a:t>. time T or space S or attributes A</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DCEAE587-BB4F-42CD-B013-F41AFCD65F7D}"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10</a:t>
            </a:fld>
            <a:endParaRPr lang="aa-ET" dirty="0"/>
          </a:p>
        </p:txBody>
      </p:sp>
    </p:spTree>
    <p:extLst>
      <p:ext uri="{BB962C8B-B14F-4D97-AF65-F5344CB8AC3E}">
        <p14:creationId xmlns:p14="http://schemas.microsoft.com/office/powerpoint/2010/main" val="98636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Interaction intents</a:t>
            </a:r>
            <a:r>
              <a:rPr lang="en-US" dirty="0"/>
              <a:t> </a:t>
            </a:r>
            <a:r>
              <a:rPr lang="en-US" sz="2000" dirty="0"/>
              <a:t>(</a:t>
            </a:r>
            <a:r>
              <a:rPr lang="en-US" sz="2000" dirty="0">
                <a:hlinkClick r:id="rId3"/>
              </a:rPr>
              <a:t>Yi et al., 2007</a:t>
            </a:r>
            <a:r>
              <a:rPr lang="en-US" sz="2000" dirty="0"/>
              <a:t>)</a:t>
            </a:r>
          </a:p>
          <a:p>
            <a:r>
              <a:rPr lang="en-US" i="1" dirty="0"/>
              <a:t>Show me</a:t>
            </a:r>
            <a:r>
              <a:rPr lang="en-US" dirty="0"/>
              <a:t> a different representation</a:t>
            </a:r>
          </a:p>
          <a:p>
            <a:pPr lvl="1"/>
            <a:r>
              <a:rPr lang="en-US" dirty="0"/>
              <a:t>Adapt the visual encoding for exploration, verification, and presentation</a:t>
            </a:r>
          </a:p>
          <a:p>
            <a:pPr lvl="1"/>
            <a:r>
              <a:rPr lang="en-US" dirty="0"/>
              <a:t>Example: Adjust color scale according to data and task</a:t>
            </a:r>
          </a:p>
          <a:p>
            <a:r>
              <a:rPr lang="en-US" i="1" dirty="0"/>
              <a:t>Show me</a:t>
            </a:r>
            <a:r>
              <a:rPr lang="en-US" dirty="0"/>
              <a:t> more or less detail</a:t>
            </a:r>
          </a:p>
          <a:p>
            <a:pPr lvl="1"/>
            <a:r>
              <a:rPr lang="en-US" dirty="0"/>
              <a:t>Get from overview to details</a:t>
            </a:r>
          </a:p>
          <a:p>
            <a:pPr lvl="1"/>
            <a:r>
              <a:rPr lang="en-US" dirty="0"/>
              <a:t>Balance conflicting demands of studying subtleties and seeing the big picture</a:t>
            </a:r>
          </a:p>
          <a:p>
            <a:r>
              <a:rPr lang="en-US" i="1" dirty="0"/>
              <a:t>Show me</a:t>
            </a:r>
            <a:r>
              <a:rPr lang="en-US" dirty="0"/>
              <a:t> something conditionally</a:t>
            </a:r>
          </a:p>
          <a:p>
            <a:pPr lvl="1"/>
            <a:r>
              <a:rPr lang="en-US" dirty="0"/>
              <a:t>Show only those data that adhere to certain conditions or search criteria</a:t>
            </a:r>
          </a:p>
          <a:p>
            <a:pPr lvl="1"/>
            <a:r>
              <a:rPr lang="en-US" dirty="0"/>
              <a:t>Dynamically filter out or attenuate irrelevant data to clear view on relevant data</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24A8150-85D8-4163-9590-1BB728236EC6}"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11</a:t>
            </a:fld>
            <a:endParaRPr lang="aa-ET" dirty="0"/>
          </a:p>
        </p:txBody>
      </p:sp>
    </p:spTree>
    <p:extLst>
      <p:ext uri="{BB962C8B-B14F-4D97-AF65-F5344CB8AC3E}">
        <p14:creationId xmlns:p14="http://schemas.microsoft.com/office/powerpoint/2010/main" val="200452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Interaction intents</a:t>
            </a:r>
            <a:r>
              <a:rPr lang="en-US" dirty="0"/>
              <a:t> </a:t>
            </a:r>
            <a:r>
              <a:rPr lang="en-US" sz="2000" dirty="0"/>
              <a:t>(</a:t>
            </a:r>
            <a:r>
              <a:rPr lang="en-US" sz="2000" dirty="0">
                <a:hlinkClick r:id="rId3"/>
              </a:rPr>
              <a:t>Yi et al., 2007</a:t>
            </a:r>
            <a:r>
              <a:rPr lang="en-US" sz="2000" dirty="0"/>
              <a:t>)</a:t>
            </a:r>
          </a:p>
          <a:p>
            <a:r>
              <a:rPr lang="en-US" i="1" dirty="0"/>
              <a:t>Show me</a:t>
            </a:r>
            <a:r>
              <a:rPr lang="en-US" dirty="0"/>
              <a:t> related things</a:t>
            </a:r>
          </a:p>
          <a:p>
            <a:pPr lvl="1"/>
            <a:r>
              <a:rPr lang="en-US" dirty="0"/>
              <a:t>Based on already made observations, find similar or related parts of the data</a:t>
            </a:r>
          </a:p>
          <a:p>
            <a:pPr lvl="1"/>
            <a:r>
              <a:rPr lang="en-US" dirty="0"/>
              <a:t>Find, compare, and evaluate relations in the data</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265C1C3C-0555-40F5-8A12-B0543DC7FC3A}"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12</a:t>
            </a:fld>
            <a:endParaRPr lang="aa-ET" dirty="0"/>
          </a:p>
        </p:txBody>
      </p:sp>
    </p:spTree>
    <p:extLst>
      <p:ext uri="{BB962C8B-B14F-4D97-AF65-F5344CB8AC3E}">
        <p14:creationId xmlns:p14="http://schemas.microsoft.com/office/powerpoint/2010/main" val="350743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Interaction intents</a:t>
            </a:r>
            <a:r>
              <a:rPr lang="en-US" dirty="0"/>
              <a:t> </a:t>
            </a:r>
            <a:r>
              <a:rPr lang="en-US" sz="2000" dirty="0"/>
              <a:t>(</a:t>
            </a:r>
            <a:r>
              <a:rPr lang="en-US" sz="2000" dirty="0">
                <a:hlinkClick r:id="rId3"/>
              </a:rPr>
              <a:t>Yi et al., 2007</a:t>
            </a:r>
            <a:r>
              <a:rPr lang="en-US" sz="2000" dirty="0"/>
              <a:t>)</a:t>
            </a:r>
            <a:endParaRPr lang="en-US" dirty="0"/>
          </a:p>
          <a:p>
            <a:r>
              <a:rPr lang="en-US" b="1" dirty="0"/>
              <a:t>Two additional categories</a:t>
            </a:r>
            <a:r>
              <a:rPr lang="en-US" dirty="0"/>
              <a:t> of interaction intents</a:t>
            </a:r>
          </a:p>
          <a:p>
            <a:pPr lvl="1"/>
            <a:r>
              <a:rPr lang="en-US" i="1" dirty="0"/>
              <a:t>Let me</a:t>
            </a:r>
            <a:r>
              <a:rPr lang="en-US" dirty="0"/>
              <a:t> go back to where I’ve been</a:t>
            </a:r>
          </a:p>
          <a:p>
            <a:pPr lvl="2"/>
            <a:r>
              <a:rPr lang="en-US" dirty="0"/>
              <a:t>Support exploratory workflows</a:t>
            </a:r>
          </a:p>
          <a:p>
            <a:pPr lvl="2"/>
            <a:r>
              <a:rPr lang="en-US" dirty="0"/>
              <a:t>Return to previous states of the data analysis</a:t>
            </a:r>
          </a:p>
          <a:p>
            <a:pPr lvl="1"/>
            <a:r>
              <a:rPr lang="en-US" i="1" dirty="0"/>
              <a:t>Let me</a:t>
            </a:r>
            <a:r>
              <a:rPr lang="en-US" dirty="0"/>
              <a:t> change the interface</a:t>
            </a:r>
          </a:p>
          <a:p>
            <a:pPr lvl="2"/>
            <a:r>
              <a:rPr lang="en-US" dirty="0"/>
              <a:t>Adjust not only the visualization, but also the overall data analysis system</a:t>
            </a:r>
          </a:p>
          <a:p>
            <a:pPr lvl="2"/>
            <a:r>
              <a:rPr lang="en-US" dirty="0"/>
              <a:t>Configure the user interface and manage system resources</a:t>
            </a:r>
          </a:p>
          <a:p>
            <a:pPr lvl="2"/>
            <a:endParaRPr lang="en-US" dirty="0"/>
          </a:p>
          <a:p>
            <a:r>
              <a:rPr lang="en-US" i="1" dirty="0"/>
              <a:t>Intents</a:t>
            </a:r>
            <a:r>
              <a:rPr lang="en-US" dirty="0"/>
              <a:t> capture reasons for active participation of users, next we look at more concrete </a:t>
            </a:r>
            <a:r>
              <a:rPr lang="en-US" i="1" dirty="0"/>
              <a:t>action patterns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11CBF35-B004-4004-A75E-FD77F48CFC5F}"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13</a:t>
            </a:fld>
            <a:endParaRPr lang="aa-ET" dirty="0"/>
          </a:p>
        </p:txBody>
      </p:sp>
    </p:spTree>
    <p:extLst>
      <p:ext uri="{BB962C8B-B14F-4D97-AF65-F5344CB8AC3E}">
        <p14:creationId xmlns:p14="http://schemas.microsoft.com/office/powerpoint/2010/main" val="279667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Action patterns</a:t>
            </a:r>
            <a:r>
              <a:rPr lang="en-US" dirty="0"/>
              <a:t> </a:t>
            </a:r>
            <a:r>
              <a:rPr lang="en-US" sz="2000" dirty="0"/>
              <a:t>(</a:t>
            </a:r>
            <a:r>
              <a:rPr lang="en-US" sz="2000" dirty="0" err="1">
                <a:hlinkClick r:id="rId3"/>
              </a:rPr>
              <a:t>Sedig</a:t>
            </a:r>
            <a:r>
              <a:rPr lang="en-US" sz="2000" dirty="0">
                <a:hlinkClick r:id="rId3"/>
              </a:rPr>
              <a:t> &amp; Parsons, 2013</a:t>
            </a:r>
            <a:r>
              <a:rPr lang="en-US" sz="2000" dirty="0"/>
              <a:t>)</a:t>
            </a:r>
            <a:endParaRPr lang="en-US" dirty="0"/>
          </a:p>
          <a:p>
            <a:r>
              <a:rPr lang="en-US" dirty="0"/>
              <a:t>Capture </a:t>
            </a:r>
            <a:r>
              <a:rPr lang="en-US" i="1" dirty="0"/>
              <a:t>what</a:t>
            </a:r>
            <a:r>
              <a:rPr lang="en-US" dirty="0"/>
              <a:t> users actually do when interacting</a:t>
            </a:r>
          </a:p>
          <a:p>
            <a:r>
              <a:rPr lang="en-US" dirty="0"/>
              <a:t>Two types of action patterns can be distinguished</a:t>
            </a:r>
          </a:p>
          <a:p>
            <a:pPr lvl="1"/>
            <a:r>
              <a:rPr lang="en-US" b="1" dirty="0"/>
              <a:t>Unipolar</a:t>
            </a:r>
          </a:p>
          <a:p>
            <a:pPr lvl="2"/>
            <a:r>
              <a:rPr lang="en-US" dirty="0"/>
              <a:t>Actions only performed in one direction</a:t>
            </a:r>
          </a:p>
          <a:p>
            <a:pPr lvl="2"/>
            <a:r>
              <a:rPr lang="en-US" dirty="0"/>
              <a:t>No natural opposite action</a:t>
            </a:r>
          </a:p>
          <a:p>
            <a:pPr lvl="2"/>
            <a:r>
              <a:rPr lang="en-US" dirty="0"/>
              <a:t>Can be reversed only with a generic </a:t>
            </a:r>
            <a:r>
              <a:rPr lang="en-US" i="1" dirty="0"/>
              <a:t>undo</a:t>
            </a:r>
            <a:r>
              <a:rPr lang="en-US" dirty="0"/>
              <a:t> action</a:t>
            </a:r>
          </a:p>
          <a:p>
            <a:pPr lvl="1"/>
            <a:r>
              <a:rPr lang="en-US" b="1" dirty="0"/>
              <a:t>Bipolar</a:t>
            </a:r>
          </a:p>
          <a:p>
            <a:pPr lvl="2"/>
            <a:r>
              <a:rPr lang="en-US" dirty="0"/>
              <a:t>Pairs of actions</a:t>
            </a:r>
          </a:p>
          <a:p>
            <a:pPr lvl="2"/>
            <a:r>
              <a:rPr lang="en-US" dirty="0"/>
              <a:t>One action is natural opposite of other action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BEF7C59-493E-4F61-AA2D-14A88E14837F}"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14</a:t>
            </a:fld>
            <a:endParaRPr lang="aa-ET" dirty="0"/>
          </a:p>
        </p:txBody>
      </p:sp>
    </p:spTree>
    <p:extLst>
      <p:ext uri="{BB962C8B-B14F-4D97-AF65-F5344CB8AC3E}">
        <p14:creationId xmlns:p14="http://schemas.microsoft.com/office/powerpoint/2010/main" val="20300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Action patterns</a:t>
            </a:r>
            <a:r>
              <a:rPr lang="en-US" dirty="0"/>
              <a:t> </a:t>
            </a:r>
            <a:r>
              <a:rPr lang="en-US" sz="2000" dirty="0"/>
              <a:t>(</a:t>
            </a:r>
            <a:r>
              <a:rPr lang="en-US" sz="2000" dirty="0" err="1">
                <a:hlinkClick r:id="rId3"/>
              </a:rPr>
              <a:t>Sedig</a:t>
            </a:r>
            <a:r>
              <a:rPr lang="en-US" sz="2000" dirty="0">
                <a:hlinkClick r:id="rId3"/>
              </a:rPr>
              <a:t> &amp; Parsons, 2013</a:t>
            </a:r>
            <a:r>
              <a:rPr lang="en-US" sz="2000" dirty="0"/>
              <a:t>)</a:t>
            </a:r>
            <a:endParaRPr lang="en-US" dirty="0"/>
          </a:p>
          <a:p>
            <a:r>
              <a:rPr lang="en-US" b="1" dirty="0"/>
              <a:t>Unipolar</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DC970F37-48EC-4D33-BFFE-74FB6C8DEDE2}"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15</a:t>
            </a:fld>
            <a:endParaRPr lang="aa-ET" dirty="0"/>
          </a:p>
        </p:txBody>
      </p:sp>
      <p:graphicFrame>
        <p:nvGraphicFramePr>
          <p:cNvPr id="7" name="Table 6">
            <a:extLst>
              <a:ext uri="{FF2B5EF4-FFF2-40B4-BE49-F238E27FC236}">
                <a16:creationId xmlns:a16="http://schemas.microsoft.com/office/drawing/2014/main" id="{56EF20F1-CE32-4FD5-A360-0804B407CDD9}"/>
              </a:ext>
            </a:extLst>
          </p:cNvPr>
          <p:cNvGraphicFramePr>
            <a:graphicFrameLocks noGrp="1"/>
          </p:cNvGraphicFramePr>
          <p:nvPr>
            <p:extLst>
              <p:ext uri="{D42A27DB-BD31-4B8C-83A1-F6EECF244321}">
                <p14:modId xmlns:p14="http://schemas.microsoft.com/office/powerpoint/2010/main" val="2387899028"/>
              </p:ext>
            </p:extLst>
          </p:nvPr>
        </p:nvGraphicFramePr>
        <p:xfrm>
          <a:off x="2761360" y="2839403"/>
          <a:ext cx="6669279" cy="3337560"/>
        </p:xfrm>
        <a:graphic>
          <a:graphicData uri="http://schemas.openxmlformats.org/drawingml/2006/table">
            <a:tbl>
              <a:tblPr firstRow="1" bandRow="1">
                <a:tableStyleId>{6E25E649-3F16-4E02-A733-19D2CDBF48F0}</a:tableStyleId>
              </a:tblPr>
              <a:tblGrid>
                <a:gridCol w="1251268">
                  <a:extLst>
                    <a:ext uri="{9D8B030D-6E8A-4147-A177-3AD203B41FA5}">
                      <a16:colId xmlns:a16="http://schemas.microsoft.com/office/drawing/2014/main" val="1407114822"/>
                    </a:ext>
                  </a:extLst>
                </a:gridCol>
                <a:gridCol w="5418011">
                  <a:extLst>
                    <a:ext uri="{9D8B030D-6E8A-4147-A177-3AD203B41FA5}">
                      <a16:colId xmlns:a16="http://schemas.microsoft.com/office/drawing/2014/main" val="708957544"/>
                    </a:ext>
                  </a:extLst>
                </a:gridCol>
              </a:tblGrid>
              <a:tr h="370840">
                <a:tc>
                  <a:txBody>
                    <a:bodyPr/>
                    <a:lstStyle/>
                    <a:p>
                      <a:r>
                        <a:rPr lang="en-US" dirty="0"/>
                        <a:t>Pattern</a:t>
                      </a:r>
                    </a:p>
                  </a:txBody>
                  <a:tcPr/>
                </a:tc>
                <a:tc>
                  <a:txBody>
                    <a:bodyPr/>
                    <a:lstStyle/>
                    <a:p>
                      <a:r>
                        <a:rPr lang="en-US" dirty="0"/>
                        <a:t>Description</a:t>
                      </a:r>
                    </a:p>
                  </a:txBody>
                  <a:tcPr/>
                </a:tc>
                <a:extLst>
                  <a:ext uri="{0D108BD9-81ED-4DB2-BD59-A6C34878D82A}">
                    <a16:rowId xmlns:a16="http://schemas.microsoft.com/office/drawing/2014/main" val="788783628"/>
                  </a:ext>
                </a:extLst>
              </a:tr>
              <a:tr h="370840">
                <a:tc>
                  <a:txBody>
                    <a:bodyPr/>
                    <a:lstStyle/>
                    <a:p>
                      <a:r>
                        <a:rPr lang="en-US" sz="1800" b="0" i="0" u="none" strike="noStrike" kern="1200" baseline="0" dirty="0">
                          <a:solidFill>
                            <a:schemeClr val="dk1"/>
                          </a:solidFill>
                          <a:latin typeface="+mn-lt"/>
                          <a:ea typeface="+mn-ea"/>
                          <a:cs typeface="+mn-cs"/>
                        </a:rPr>
                        <a:t>Arranging</a:t>
                      </a:r>
                      <a:endParaRPr lang="en-US" b="1" dirty="0"/>
                    </a:p>
                  </a:txBody>
                  <a:tcPr/>
                </a:tc>
                <a:tc>
                  <a:txBody>
                    <a:bodyPr/>
                    <a:lstStyle/>
                    <a:p>
                      <a:r>
                        <a:rPr lang="en-US" sz="1800" b="0" i="0" u="none" strike="noStrike" kern="1200" baseline="0" dirty="0">
                          <a:solidFill>
                            <a:schemeClr val="dk1"/>
                          </a:solidFill>
                          <a:latin typeface="+mn-lt"/>
                          <a:ea typeface="+mn-ea"/>
                          <a:cs typeface="+mn-cs"/>
                        </a:rPr>
                        <a:t>changes ordering, either spatially or temporally</a:t>
                      </a:r>
                      <a:endParaRPr lang="en-US" dirty="0"/>
                    </a:p>
                  </a:txBody>
                  <a:tcPr/>
                </a:tc>
                <a:extLst>
                  <a:ext uri="{0D108BD9-81ED-4DB2-BD59-A6C34878D82A}">
                    <a16:rowId xmlns:a16="http://schemas.microsoft.com/office/drawing/2014/main" val="1874613242"/>
                  </a:ext>
                </a:extLst>
              </a:tr>
              <a:tr h="370840">
                <a:tc>
                  <a:txBody>
                    <a:bodyPr/>
                    <a:lstStyle/>
                    <a:p>
                      <a:r>
                        <a:rPr lang="en-US" sz="1800" b="0" i="0" u="none" strike="noStrike" kern="1200" baseline="0" dirty="0">
                          <a:solidFill>
                            <a:schemeClr val="dk1"/>
                          </a:solidFill>
                          <a:latin typeface="+mn-lt"/>
                          <a:ea typeface="+mn-ea"/>
                          <a:cs typeface="+mn-cs"/>
                        </a:rPr>
                        <a:t>Assigning</a:t>
                      </a:r>
                      <a:endParaRPr lang="en-US" b="1" dirty="0"/>
                    </a:p>
                  </a:txBody>
                  <a:tcPr/>
                </a:tc>
                <a:tc>
                  <a:txBody>
                    <a:bodyPr/>
                    <a:lstStyle/>
                    <a:p>
                      <a:r>
                        <a:rPr lang="en-US" sz="1800" b="0" i="0" u="none" strike="noStrike" kern="1200" baseline="0" dirty="0">
                          <a:solidFill>
                            <a:schemeClr val="dk1"/>
                          </a:solidFill>
                          <a:latin typeface="+mn-lt"/>
                          <a:ea typeface="+mn-ea"/>
                          <a:cs typeface="+mn-cs"/>
                        </a:rPr>
                        <a:t>binds features or values to be encoded</a:t>
                      </a:r>
                      <a:endParaRPr lang="en-US" dirty="0"/>
                    </a:p>
                  </a:txBody>
                  <a:tcPr/>
                </a:tc>
                <a:extLst>
                  <a:ext uri="{0D108BD9-81ED-4DB2-BD59-A6C34878D82A}">
                    <a16:rowId xmlns:a16="http://schemas.microsoft.com/office/drawing/2014/main" val="26508807"/>
                  </a:ext>
                </a:extLst>
              </a:tr>
              <a:tr h="370840">
                <a:tc>
                  <a:txBody>
                    <a:bodyPr/>
                    <a:lstStyle/>
                    <a:p>
                      <a:r>
                        <a:rPr lang="en-US" sz="1800" b="0" i="0" u="none" strike="noStrike" kern="1200" baseline="0" dirty="0">
                          <a:solidFill>
                            <a:schemeClr val="dk1"/>
                          </a:solidFill>
                          <a:latin typeface="+mn-lt"/>
                          <a:ea typeface="+mn-ea"/>
                          <a:cs typeface="+mn-cs"/>
                        </a:rPr>
                        <a:t>Blending</a:t>
                      </a:r>
                      <a:endParaRPr lang="en-US" b="1" dirty="0"/>
                    </a:p>
                  </a:txBody>
                  <a:tcPr/>
                </a:tc>
                <a:tc>
                  <a:txBody>
                    <a:bodyPr/>
                    <a:lstStyle/>
                    <a:p>
                      <a:r>
                        <a:rPr lang="en-US" sz="1800" b="0" i="0" u="none" strike="noStrike" kern="1200" baseline="0" dirty="0">
                          <a:solidFill>
                            <a:schemeClr val="dk1"/>
                          </a:solidFill>
                          <a:latin typeface="+mn-lt"/>
                          <a:ea typeface="+mn-ea"/>
                          <a:cs typeface="+mn-cs"/>
                        </a:rPr>
                        <a:t>fuses visual representations together to form one entity</a:t>
                      </a:r>
                      <a:endParaRPr lang="en-US" dirty="0"/>
                    </a:p>
                  </a:txBody>
                  <a:tcPr/>
                </a:tc>
                <a:extLst>
                  <a:ext uri="{0D108BD9-81ED-4DB2-BD59-A6C34878D82A}">
                    <a16:rowId xmlns:a16="http://schemas.microsoft.com/office/drawing/2014/main" val="2026001436"/>
                  </a:ext>
                </a:extLst>
              </a:tr>
              <a:tr h="370840">
                <a:tc>
                  <a:txBody>
                    <a:bodyPr/>
                    <a:lstStyle/>
                    <a:p>
                      <a:r>
                        <a:rPr lang="en-US" sz="1800" b="0" i="0" u="none" strike="noStrike" kern="1200" baseline="0" dirty="0">
                          <a:solidFill>
                            <a:schemeClr val="dk1"/>
                          </a:solidFill>
                          <a:latin typeface="+mn-lt"/>
                          <a:ea typeface="+mn-ea"/>
                          <a:cs typeface="+mn-cs"/>
                        </a:rPr>
                        <a:t>Comparing</a:t>
                      </a:r>
                      <a:endParaRPr lang="en-US" b="1" dirty="0"/>
                    </a:p>
                  </a:txBody>
                  <a:tcPr/>
                </a:tc>
                <a:tc>
                  <a:txBody>
                    <a:bodyPr/>
                    <a:lstStyle/>
                    <a:p>
                      <a:r>
                        <a:rPr lang="en-US" sz="1800" b="0" i="0" u="none" strike="noStrike" kern="1200" baseline="0" dirty="0">
                          <a:solidFill>
                            <a:schemeClr val="dk1"/>
                          </a:solidFill>
                          <a:latin typeface="+mn-lt"/>
                          <a:ea typeface="+mn-ea"/>
                          <a:cs typeface="+mn-cs"/>
                        </a:rPr>
                        <a:t>determines similarities or differences</a:t>
                      </a:r>
                      <a:endParaRPr lang="en-US" dirty="0"/>
                    </a:p>
                  </a:txBody>
                  <a:tcPr/>
                </a:tc>
                <a:extLst>
                  <a:ext uri="{0D108BD9-81ED-4DB2-BD59-A6C34878D82A}">
                    <a16:rowId xmlns:a16="http://schemas.microsoft.com/office/drawing/2014/main" val="1952792786"/>
                  </a:ext>
                </a:extLst>
              </a:tr>
              <a:tr h="370840">
                <a:tc>
                  <a:txBody>
                    <a:bodyPr/>
                    <a:lstStyle/>
                    <a:p>
                      <a:r>
                        <a:rPr lang="en-US" sz="1800" b="0" i="0" u="none" strike="noStrike" kern="1200" baseline="0" dirty="0">
                          <a:solidFill>
                            <a:schemeClr val="dk1"/>
                          </a:solidFill>
                          <a:latin typeface="+mn-lt"/>
                          <a:ea typeface="+mn-ea"/>
                          <a:cs typeface="+mn-cs"/>
                        </a:rPr>
                        <a:t>Drilling</a:t>
                      </a:r>
                      <a:endParaRPr lang="en-US" b="1" dirty="0"/>
                    </a:p>
                  </a:txBody>
                  <a:tcPr/>
                </a:tc>
                <a:tc>
                  <a:txBody>
                    <a:bodyPr/>
                    <a:lstStyle/>
                    <a:p>
                      <a:r>
                        <a:rPr lang="en-US" sz="1800" b="0" i="0" u="none" strike="noStrike" kern="1200" baseline="0" dirty="0">
                          <a:solidFill>
                            <a:schemeClr val="dk1"/>
                          </a:solidFill>
                          <a:latin typeface="+mn-lt"/>
                          <a:ea typeface="+mn-ea"/>
                          <a:cs typeface="+mn-cs"/>
                        </a:rPr>
                        <a:t>brings out and displays interior, deep information</a:t>
                      </a:r>
                      <a:endParaRPr lang="en-US" dirty="0"/>
                    </a:p>
                  </a:txBody>
                  <a:tcPr/>
                </a:tc>
                <a:extLst>
                  <a:ext uri="{0D108BD9-81ED-4DB2-BD59-A6C34878D82A}">
                    <a16:rowId xmlns:a16="http://schemas.microsoft.com/office/drawing/2014/main" val="1241052847"/>
                  </a:ext>
                </a:extLst>
              </a:tr>
              <a:tr h="370840">
                <a:tc>
                  <a:txBody>
                    <a:bodyPr/>
                    <a:lstStyle/>
                    <a:p>
                      <a:r>
                        <a:rPr lang="en-US" sz="1800" b="0" i="0" u="none" strike="noStrike" kern="1200" baseline="0" dirty="0">
                          <a:solidFill>
                            <a:schemeClr val="dk1"/>
                          </a:solidFill>
                          <a:latin typeface="+mn-lt"/>
                          <a:ea typeface="+mn-ea"/>
                          <a:cs typeface="+mn-cs"/>
                        </a:rPr>
                        <a:t>Filtering</a:t>
                      </a:r>
                      <a:endParaRPr lang="en-US" b="1" dirty="0"/>
                    </a:p>
                  </a:txBody>
                  <a:tcPr/>
                </a:tc>
                <a:tc>
                  <a:txBody>
                    <a:bodyPr/>
                    <a:lstStyle/>
                    <a:p>
                      <a:r>
                        <a:rPr lang="en-US" sz="1800" b="0" i="0" u="none" strike="noStrike" kern="1200" baseline="0" dirty="0">
                          <a:solidFill>
                            <a:schemeClr val="dk1"/>
                          </a:solidFill>
                          <a:latin typeface="+mn-lt"/>
                          <a:ea typeface="+mn-ea"/>
                          <a:cs typeface="+mn-cs"/>
                        </a:rPr>
                        <a:t>displays subsets obeying certain criteria</a:t>
                      </a:r>
                      <a:endParaRPr lang="en-US" dirty="0"/>
                    </a:p>
                  </a:txBody>
                  <a:tcPr/>
                </a:tc>
                <a:extLst>
                  <a:ext uri="{0D108BD9-81ED-4DB2-BD59-A6C34878D82A}">
                    <a16:rowId xmlns:a16="http://schemas.microsoft.com/office/drawing/2014/main" val="662343836"/>
                  </a:ext>
                </a:extLst>
              </a:tr>
              <a:tr h="370840">
                <a:tc>
                  <a:txBody>
                    <a:bodyPr/>
                    <a:lstStyle/>
                    <a:p>
                      <a:r>
                        <a:rPr lang="en-US" sz="1800" b="0" i="0" u="none" strike="noStrike" kern="1200" baseline="0" dirty="0">
                          <a:solidFill>
                            <a:schemeClr val="dk1"/>
                          </a:solidFill>
                          <a:latin typeface="+mn-lt"/>
                          <a:ea typeface="+mn-ea"/>
                          <a:cs typeface="+mn-cs"/>
                        </a:rPr>
                        <a:t>Navigating</a:t>
                      </a:r>
                      <a:endParaRPr lang="en-US" b="1" dirty="0"/>
                    </a:p>
                  </a:txBody>
                  <a:tcPr/>
                </a:tc>
                <a:tc>
                  <a:txBody>
                    <a:bodyPr/>
                    <a:lstStyle/>
                    <a:p>
                      <a:r>
                        <a:rPr lang="en-US" sz="1800" b="0" i="0" u="none" strike="noStrike" kern="1200" baseline="0" dirty="0">
                          <a:solidFill>
                            <a:schemeClr val="dk1"/>
                          </a:solidFill>
                          <a:latin typeface="+mn-lt"/>
                          <a:ea typeface="+mn-ea"/>
                          <a:cs typeface="+mn-cs"/>
                        </a:rPr>
                        <a:t>moves on, through, and around the data</a:t>
                      </a:r>
                      <a:endParaRPr lang="en-US" dirty="0"/>
                    </a:p>
                  </a:txBody>
                  <a:tcPr/>
                </a:tc>
                <a:extLst>
                  <a:ext uri="{0D108BD9-81ED-4DB2-BD59-A6C34878D82A}">
                    <a16:rowId xmlns:a16="http://schemas.microsoft.com/office/drawing/2014/main" val="1832826219"/>
                  </a:ext>
                </a:extLst>
              </a:tr>
              <a:tr h="370840">
                <a:tc>
                  <a:txBody>
                    <a:bodyPr/>
                    <a:lstStyle/>
                    <a:p>
                      <a:r>
                        <a:rPr lang="en-US" sz="1800" b="0" i="0" u="none" strike="noStrike" kern="1200" baseline="0" dirty="0">
                          <a:solidFill>
                            <a:schemeClr val="dk1"/>
                          </a:solidFill>
                          <a:latin typeface="+mn-lt"/>
                          <a:ea typeface="+mn-ea"/>
                          <a:cs typeface="+mn-cs"/>
                        </a:rPr>
                        <a:t>Selecting</a:t>
                      </a:r>
                      <a:endParaRPr lang="en-US" b="1" dirty="0"/>
                    </a:p>
                  </a:txBody>
                  <a:tcPr/>
                </a:tc>
                <a:tc>
                  <a:txBody>
                    <a:bodyPr/>
                    <a:lstStyle/>
                    <a:p>
                      <a:r>
                        <a:rPr lang="en-US" sz="1800" b="0" i="0" u="none" strike="noStrike" kern="1200" baseline="0" dirty="0">
                          <a:solidFill>
                            <a:schemeClr val="dk1"/>
                          </a:solidFill>
                          <a:latin typeface="+mn-lt"/>
                          <a:ea typeface="+mn-ea"/>
                          <a:cs typeface="+mn-cs"/>
                        </a:rPr>
                        <a:t>focuses on or chooses either individuals or groups</a:t>
                      </a:r>
                      <a:endParaRPr lang="en-US" dirty="0"/>
                    </a:p>
                  </a:txBody>
                  <a:tcPr/>
                </a:tc>
                <a:extLst>
                  <a:ext uri="{0D108BD9-81ED-4DB2-BD59-A6C34878D82A}">
                    <a16:rowId xmlns:a16="http://schemas.microsoft.com/office/drawing/2014/main" val="1835002433"/>
                  </a:ext>
                </a:extLst>
              </a:tr>
            </a:tbl>
          </a:graphicData>
        </a:graphic>
      </p:graphicFrame>
    </p:spTree>
    <p:extLst>
      <p:ext uri="{BB962C8B-B14F-4D97-AF65-F5344CB8AC3E}">
        <p14:creationId xmlns:p14="http://schemas.microsoft.com/office/powerpoint/2010/main" val="304526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Action patterns</a:t>
            </a:r>
            <a:r>
              <a:rPr lang="en-US" dirty="0"/>
              <a:t> </a:t>
            </a:r>
            <a:r>
              <a:rPr lang="en-US" sz="2000" dirty="0"/>
              <a:t>(</a:t>
            </a:r>
            <a:r>
              <a:rPr lang="en-US" sz="2000" dirty="0" err="1">
                <a:hlinkClick r:id="rId3"/>
              </a:rPr>
              <a:t>Sedig</a:t>
            </a:r>
            <a:r>
              <a:rPr lang="en-US" sz="2000" dirty="0">
                <a:hlinkClick r:id="rId3"/>
              </a:rPr>
              <a:t> &amp; Parsons, 2013</a:t>
            </a:r>
            <a:r>
              <a:rPr lang="en-US" sz="2000" dirty="0"/>
              <a:t>)</a:t>
            </a:r>
            <a:endParaRPr lang="en-US" dirty="0"/>
          </a:p>
          <a:p>
            <a:r>
              <a:rPr lang="en-US" b="1" dirty="0"/>
              <a:t>Bipolar</a:t>
            </a:r>
          </a:p>
          <a:p>
            <a:endParaRPr lang="en-US" dirty="0"/>
          </a:p>
          <a:p>
            <a:endParaRPr lang="en-US" dirty="0"/>
          </a:p>
          <a:p>
            <a:endParaRPr lang="en-US" dirty="0"/>
          </a:p>
          <a:p>
            <a:endParaRPr lang="en-US" dirty="0"/>
          </a:p>
          <a:p>
            <a:endParaRPr lang="en-US" dirty="0"/>
          </a:p>
          <a:p>
            <a:endParaRPr lang="en-US" dirty="0"/>
          </a:p>
          <a:p>
            <a:pPr lvl="1"/>
            <a:r>
              <a:rPr lang="en-US" dirty="0">
                <a:solidFill>
                  <a:schemeClr val="accent1">
                    <a:lumMod val="60000"/>
                    <a:lumOff val="40000"/>
                  </a:schemeClr>
                </a:solidFill>
              </a:rPr>
              <a:t>Think about: What other bipolar action patterns exist?</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28BF486-4E93-4F27-AB45-3442633B1FF7}"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16</a:t>
            </a:fld>
            <a:endParaRPr lang="aa-ET" dirty="0"/>
          </a:p>
        </p:txBody>
      </p:sp>
      <p:graphicFrame>
        <p:nvGraphicFramePr>
          <p:cNvPr id="7" name="Table 6">
            <a:extLst>
              <a:ext uri="{FF2B5EF4-FFF2-40B4-BE49-F238E27FC236}">
                <a16:creationId xmlns:a16="http://schemas.microsoft.com/office/drawing/2014/main" id="{56EF20F1-CE32-4FD5-A360-0804B407CDD9}"/>
              </a:ext>
            </a:extLst>
          </p:cNvPr>
          <p:cNvGraphicFramePr>
            <a:graphicFrameLocks noGrp="1"/>
          </p:cNvGraphicFramePr>
          <p:nvPr>
            <p:extLst>
              <p:ext uri="{D42A27DB-BD31-4B8C-83A1-F6EECF244321}">
                <p14:modId xmlns:p14="http://schemas.microsoft.com/office/powerpoint/2010/main" val="1778945907"/>
              </p:ext>
            </p:extLst>
          </p:nvPr>
        </p:nvGraphicFramePr>
        <p:xfrm>
          <a:off x="2363019" y="2780563"/>
          <a:ext cx="7465961" cy="2931160"/>
        </p:xfrm>
        <a:graphic>
          <a:graphicData uri="http://schemas.openxmlformats.org/drawingml/2006/table">
            <a:tbl>
              <a:tblPr firstRow="1" bandRow="1">
                <a:tableStyleId>{6E25E649-3F16-4E02-A733-19D2CDBF48F0}</a:tableStyleId>
              </a:tblPr>
              <a:tblGrid>
                <a:gridCol w="1496822">
                  <a:extLst>
                    <a:ext uri="{9D8B030D-6E8A-4147-A177-3AD203B41FA5}">
                      <a16:colId xmlns:a16="http://schemas.microsoft.com/office/drawing/2014/main" val="1407114822"/>
                    </a:ext>
                  </a:extLst>
                </a:gridCol>
                <a:gridCol w="5969139">
                  <a:extLst>
                    <a:ext uri="{9D8B030D-6E8A-4147-A177-3AD203B41FA5}">
                      <a16:colId xmlns:a16="http://schemas.microsoft.com/office/drawing/2014/main" val="708957544"/>
                    </a:ext>
                  </a:extLst>
                </a:gridCol>
              </a:tblGrid>
              <a:tr h="370840">
                <a:tc>
                  <a:txBody>
                    <a:bodyPr/>
                    <a:lstStyle/>
                    <a:p>
                      <a:r>
                        <a:rPr lang="en-US" dirty="0"/>
                        <a:t>Pattern</a:t>
                      </a:r>
                    </a:p>
                  </a:txBody>
                  <a:tcPr/>
                </a:tc>
                <a:tc>
                  <a:txBody>
                    <a:bodyPr/>
                    <a:lstStyle/>
                    <a:p>
                      <a:r>
                        <a:rPr lang="en-US" dirty="0"/>
                        <a:t>Description</a:t>
                      </a:r>
                    </a:p>
                  </a:txBody>
                  <a:tcPr/>
                </a:tc>
                <a:extLst>
                  <a:ext uri="{0D108BD9-81ED-4DB2-BD59-A6C34878D82A}">
                    <a16:rowId xmlns:a16="http://schemas.microsoft.com/office/drawing/2014/main" val="788783628"/>
                  </a:ext>
                </a:extLst>
              </a:tr>
              <a:tr h="370840">
                <a:tc>
                  <a:txBody>
                    <a:bodyPr/>
                    <a:lstStyle/>
                    <a:p>
                      <a:r>
                        <a:rPr lang="en-US" sz="1800" b="0" i="0" u="none" strike="noStrike" kern="1200" baseline="0" dirty="0">
                          <a:solidFill>
                            <a:schemeClr val="dk1"/>
                          </a:solidFill>
                          <a:latin typeface="+mn-lt"/>
                          <a:ea typeface="+mn-ea"/>
                          <a:cs typeface="+mn-cs"/>
                        </a:rPr>
                        <a:t>Collapsing/ Expanding</a:t>
                      </a:r>
                      <a:endParaRPr lang="en-US" b="1" dirty="0"/>
                    </a:p>
                  </a:txBody>
                  <a:tcPr/>
                </a:tc>
                <a:tc>
                  <a:txBody>
                    <a:bodyPr/>
                    <a:lstStyle/>
                    <a:p>
                      <a:r>
                        <a:rPr lang="en-US" sz="1800" b="0" i="0" u="none" strike="noStrike" kern="1200" baseline="0" dirty="0">
                          <a:solidFill>
                            <a:schemeClr val="dk1"/>
                          </a:solidFill>
                          <a:latin typeface="+mn-lt"/>
                          <a:ea typeface="+mn-ea"/>
                          <a:cs typeface="+mn-cs"/>
                        </a:rPr>
                        <a:t>fold in and compact visual items,</a:t>
                      </a:r>
                      <a:br>
                        <a:rPr lang="en-US" sz="1800" b="0" i="0" u="none" strike="noStrike" kern="1200" baseline="0" dirty="0">
                          <a:solidFill>
                            <a:schemeClr val="dk1"/>
                          </a:solidFill>
                          <a:latin typeface="+mn-lt"/>
                          <a:ea typeface="+mn-ea"/>
                          <a:cs typeface="+mn-cs"/>
                        </a:rPr>
                      </a:br>
                      <a:r>
                        <a:rPr lang="en-US" sz="1800" b="0" i="0" u="none" strike="noStrike" kern="1200" baseline="0" dirty="0">
                          <a:solidFill>
                            <a:schemeClr val="dk1"/>
                          </a:solidFill>
                          <a:latin typeface="+mn-lt"/>
                          <a:ea typeface="+mn-ea"/>
                          <a:cs typeface="+mn-cs"/>
                        </a:rPr>
                        <a:t>or oppositely, fold them out or make them more diffuse</a:t>
                      </a:r>
                      <a:endParaRPr lang="en-US" dirty="0"/>
                    </a:p>
                  </a:txBody>
                  <a:tcPr/>
                </a:tc>
                <a:extLst>
                  <a:ext uri="{0D108BD9-81ED-4DB2-BD59-A6C34878D82A}">
                    <a16:rowId xmlns:a16="http://schemas.microsoft.com/office/drawing/2014/main" val="1874613242"/>
                  </a:ext>
                </a:extLst>
              </a:tr>
              <a:tr h="370840">
                <a:tc>
                  <a:txBody>
                    <a:bodyPr/>
                    <a:lstStyle/>
                    <a:p>
                      <a:r>
                        <a:rPr lang="en-US" sz="1800" b="0" i="0" u="none" strike="noStrike" kern="1200" baseline="0" dirty="0">
                          <a:solidFill>
                            <a:schemeClr val="dk1"/>
                          </a:solidFill>
                          <a:latin typeface="+mn-lt"/>
                          <a:ea typeface="+mn-ea"/>
                          <a:cs typeface="+mn-cs"/>
                        </a:rPr>
                        <a:t>Composing/ Decomposing</a:t>
                      </a:r>
                      <a:endParaRPr lang="en-US" b="1" dirty="0"/>
                    </a:p>
                  </a:txBody>
                  <a:tcPr/>
                </a:tc>
                <a:tc>
                  <a:txBody>
                    <a:bodyPr/>
                    <a:lstStyle/>
                    <a:p>
                      <a:r>
                        <a:rPr lang="en-US" sz="1800" b="0" i="0" u="none" strike="noStrike" kern="1200" baseline="0" dirty="0">
                          <a:solidFill>
                            <a:schemeClr val="dk1"/>
                          </a:solidFill>
                          <a:latin typeface="+mn-lt"/>
                          <a:ea typeface="+mn-ea"/>
                          <a:cs typeface="+mn-cs"/>
                        </a:rPr>
                        <a:t>assemble and join together to create holistic representations,</a:t>
                      </a:r>
                      <a:br>
                        <a:rPr lang="en-US" sz="1800" b="0" i="0" u="none" strike="noStrike" kern="1200" baseline="0" dirty="0">
                          <a:solidFill>
                            <a:schemeClr val="dk1"/>
                          </a:solidFill>
                          <a:latin typeface="+mn-lt"/>
                          <a:ea typeface="+mn-ea"/>
                          <a:cs typeface="+mn-cs"/>
                        </a:rPr>
                      </a:br>
                      <a:r>
                        <a:rPr lang="en-US" sz="1800" b="0" i="0" u="none" strike="noStrike" kern="1200" baseline="0" dirty="0">
                          <a:solidFill>
                            <a:schemeClr val="dk1"/>
                          </a:solidFill>
                          <a:latin typeface="+mn-lt"/>
                          <a:ea typeface="+mn-ea"/>
                          <a:cs typeface="+mn-cs"/>
                        </a:rPr>
                        <a:t>or oppositely, break up into separate components</a:t>
                      </a:r>
                      <a:endParaRPr lang="en-US" dirty="0"/>
                    </a:p>
                  </a:txBody>
                  <a:tcPr/>
                </a:tc>
                <a:extLst>
                  <a:ext uri="{0D108BD9-81ED-4DB2-BD59-A6C34878D82A}">
                    <a16:rowId xmlns:a16="http://schemas.microsoft.com/office/drawing/2014/main" val="26508807"/>
                  </a:ext>
                </a:extLst>
              </a:tr>
              <a:tr h="370840">
                <a:tc>
                  <a:txBody>
                    <a:bodyPr/>
                    <a:lstStyle/>
                    <a:p>
                      <a:r>
                        <a:rPr lang="en-US" sz="1800" b="0" i="0" u="none" strike="noStrike" kern="1200" baseline="0" dirty="0">
                          <a:solidFill>
                            <a:schemeClr val="dk1"/>
                          </a:solidFill>
                          <a:latin typeface="+mn-lt"/>
                          <a:ea typeface="+mn-ea"/>
                          <a:cs typeface="+mn-cs"/>
                        </a:rPr>
                        <a:t>Linking/ Unlinking</a:t>
                      </a:r>
                      <a:endParaRPr lang="en-US" b="1" dirty="0"/>
                    </a:p>
                  </a:txBody>
                  <a:tcPr/>
                </a:tc>
                <a:tc>
                  <a:txBody>
                    <a:bodyPr/>
                    <a:lstStyle/>
                    <a:p>
                      <a:r>
                        <a:rPr lang="en-US" sz="1800" b="0" i="0" u="none" strike="noStrike" kern="1200" baseline="0" dirty="0">
                          <a:solidFill>
                            <a:schemeClr val="dk1"/>
                          </a:solidFill>
                          <a:latin typeface="+mn-lt"/>
                          <a:ea typeface="+mn-ea"/>
                          <a:cs typeface="+mn-cs"/>
                        </a:rPr>
                        <a:t>establish relationships or associations,</a:t>
                      </a:r>
                      <a:br>
                        <a:rPr lang="en-US" sz="1800" b="0" i="0" u="none" strike="noStrike" kern="1200" baseline="0" dirty="0">
                          <a:solidFill>
                            <a:schemeClr val="dk1"/>
                          </a:solidFill>
                          <a:latin typeface="+mn-lt"/>
                          <a:ea typeface="+mn-ea"/>
                          <a:cs typeface="+mn-cs"/>
                        </a:rPr>
                      </a:br>
                      <a:r>
                        <a:rPr lang="en-US" sz="1800" b="0" i="0" u="none" strike="noStrike" kern="1200" baseline="0" dirty="0">
                          <a:solidFill>
                            <a:schemeClr val="dk1"/>
                          </a:solidFill>
                          <a:latin typeface="+mn-lt"/>
                          <a:ea typeface="+mn-ea"/>
                          <a:cs typeface="+mn-cs"/>
                        </a:rPr>
                        <a:t>or  oppositely, dissociate and disconnect relationships</a:t>
                      </a:r>
                      <a:endParaRPr lang="en-US" dirty="0"/>
                    </a:p>
                  </a:txBody>
                  <a:tcPr/>
                </a:tc>
                <a:extLst>
                  <a:ext uri="{0D108BD9-81ED-4DB2-BD59-A6C34878D82A}">
                    <a16:rowId xmlns:a16="http://schemas.microsoft.com/office/drawing/2014/main" val="2026001436"/>
                  </a:ext>
                </a:extLst>
              </a:tr>
              <a:tr h="370840">
                <a:tc>
                  <a:txBody>
                    <a:bodyPr/>
                    <a:lstStyle/>
                    <a:p>
                      <a:r>
                        <a:rPr lang="en-US" sz="1800" b="0" i="0" u="none" strike="noStrike" kern="1200" baseline="0" dirty="0">
                          <a:solidFill>
                            <a:schemeClr val="dk1"/>
                          </a:solidFill>
                          <a:latin typeface="+mn-lt"/>
                          <a:ea typeface="+mn-ea"/>
                          <a:cs typeface="+mn-cs"/>
                        </a:rPr>
                        <a:t>Storing/ Retrieving</a:t>
                      </a:r>
                      <a:endParaRPr lang="en-US" b="1" dirty="0"/>
                    </a:p>
                  </a:txBody>
                  <a:tcPr/>
                </a:tc>
                <a:tc>
                  <a:txBody>
                    <a:bodyPr/>
                    <a:lstStyle/>
                    <a:p>
                      <a:r>
                        <a:rPr lang="en-US" sz="1800" b="0" i="0" u="none" strike="noStrike" kern="1200" baseline="0" dirty="0">
                          <a:solidFill>
                            <a:schemeClr val="dk1"/>
                          </a:solidFill>
                          <a:latin typeface="+mn-lt"/>
                          <a:ea typeface="+mn-ea"/>
                          <a:cs typeface="+mn-cs"/>
                        </a:rPr>
                        <a:t>put aside for later use,</a:t>
                      </a:r>
                      <a:br>
                        <a:rPr lang="en-US" sz="1800" b="0" i="0" u="none" strike="noStrike" kern="1200" baseline="0" dirty="0">
                          <a:solidFill>
                            <a:schemeClr val="dk1"/>
                          </a:solidFill>
                          <a:latin typeface="+mn-lt"/>
                          <a:ea typeface="+mn-ea"/>
                          <a:cs typeface="+mn-cs"/>
                        </a:rPr>
                      </a:br>
                      <a:r>
                        <a:rPr lang="en-US" sz="1800" b="0" i="0" u="none" strike="noStrike" kern="1200" baseline="0" dirty="0">
                          <a:solidFill>
                            <a:schemeClr val="dk1"/>
                          </a:solidFill>
                          <a:latin typeface="+mn-lt"/>
                          <a:ea typeface="+mn-ea"/>
                          <a:cs typeface="+mn-cs"/>
                        </a:rPr>
                        <a:t>or oppositely, bring stored items back into usage</a:t>
                      </a:r>
                      <a:endParaRPr lang="en-US" dirty="0"/>
                    </a:p>
                  </a:txBody>
                  <a:tcPr/>
                </a:tc>
                <a:extLst>
                  <a:ext uri="{0D108BD9-81ED-4DB2-BD59-A6C34878D82A}">
                    <a16:rowId xmlns:a16="http://schemas.microsoft.com/office/drawing/2014/main" val="1952792786"/>
                  </a:ext>
                </a:extLst>
              </a:tr>
            </a:tbl>
          </a:graphicData>
        </a:graphic>
      </p:graphicFrame>
    </p:spTree>
    <p:extLst>
      <p:ext uri="{BB962C8B-B14F-4D97-AF65-F5344CB8AC3E}">
        <p14:creationId xmlns:p14="http://schemas.microsoft.com/office/powerpoint/2010/main" val="248215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We know now about the </a:t>
            </a:r>
            <a:r>
              <a:rPr lang="en-US" i="1" dirty="0"/>
              <a:t>why</a:t>
            </a:r>
            <a:r>
              <a:rPr lang="en-US" dirty="0"/>
              <a:t> (interaction intents) and the </a:t>
            </a:r>
            <a:r>
              <a:rPr lang="en-US" i="1" dirty="0"/>
              <a:t>what</a:t>
            </a:r>
            <a:r>
              <a:rPr lang="en-US" dirty="0"/>
              <a:t> (action patterns) of interaction for visual data analysis</a:t>
            </a:r>
          </a:p>
          <a:p>
            <a:r>
              <a:rPr lang="en-US" dirty="0"/>
              <a:t>Let’s next look at the </a:t>
            </a:r>
            <a:r>
              <a:rPr lang="en-US" i="1" dirty="0"/>
              <a:t>how</a:t>
            </a:r>
          </a:p>
          <a:p>
            <a:endParaRPr lang="en-US" dirty="0"/>
          </a:p>
          <a:p>
            <a:r>
              <a:rPr lang="en-US" b="1" dirty="0"/>
              <a:t>Norman’s action cycle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B7C01E5-441D-43B6-AD89-20A3B341D051}"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17</a:t>
            </a:fld>
            <a:endParaRPr lang="aa-ET" dirty="0"/>
          </a:p>
        </p:txBody>
      </p:sp>
    </p:spTree>
    <p:extLst>
      <p:ext uri="{BB962C8B-B14F-4D97-AF65-F5344CB8AC3E}">
        <p14:creationId xmlns:p14="http://schemas.microsoft.com/office/powerpoint/2010/main" val="173735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The action cycle</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General interaction model by Norman (</a:t>
            </a:r>
            <a:r>
              <a:rPr lang="en-US" dirty="0">
                <a:hlinkClick r:id="rId3"/>
              </a:rPr>
              <a:t>1988 and 2013</a:t>
            </a:r>
            <a:r>
              <a:rPr lang="en-US" dirty="0"/>
              <a:t>)</a:t>
            </a:r>
          </a:p>
          <a:p>
            <a:r>
              <a:rPr lang="en-US" dirty="0"/>
              <a:t>Here adapted to interaction with a computer system</a:t>
            </a:r>
            <a:endParaRPr lang="en-US" i="1" dirty="0"/>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934E2A4-9206-4D2A-AFAB-FCF14000FB1D}"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18</a:t>
            </a:fld>
            <a:endParaRPr lang="aa-ET" dirty="0"/>
          </a:p>
        </p:txBody>
      </p:sp>
      <p:pic>
        <p:nvPicPr>
          <p:cNvPr id="7" name="Graphic 6">
            <a:extLst>
              <a:ext uri="{FF2B5EF4-FFF2-40B4-BE49-F238E27FC236}">
                <a16:creationId xmlns:a16="http://schemas.microsoft.com/office/drawing/2014/main" id="{01CF347F-2A16-42E7-9996-B918DB835A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2818" y="2954215"/>
            <a:ext cx="8746364" cy="3111123"/>
          </a:xfrm>
          <a:prstGeom prst="rect">
            <a:avLst/>
          </a:prstGeom>
        </p:spPr>
      </p:pic>
      <p:sp>
        <p:nvSpPr>
          <p:cNvPr id="9" name="TextBox 8">
            <a:extLst>
              <a:ext uri="{FF2B5EF4-FFF2-40B4-BE49-F238E27FC236}">
                <a16:creationId xmlns:a16="http://schemas.microsoft.com/office/drawing/2014/main" id="{BF785EC0-9995-40FC-A6A7-ACF120692C4B}"/>
              </a:ext>
            </a:extLst>
          </p:cNvPr>
          <p:cNvSpPr txBox="1"/>
          <p:nvPr/>
        </p:nvSpPr>
        <p:spPr>
          <a:xfrm rot="20828842">
            <a:off x="448784" y="4208397"/>
            <a:ext cx="1503508" cy="472816"/>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200" dirty="0">
                <a:sym typeface="Wingdings" panose="05000000000000000000" pitchFamily="2" charset="2"/>
              </a:rPr>
              <a:t>Here we see the </a:t>
            </a:r>
            <a:r>
              <a:rPr lang="en-US" sz="1200" b="1" dirty="0">
                <a:sym typeface="Wingdings" panose="05000000000000000000" pitchFamily="2" charset="2"/>
              </a:rPr>
              <a:t>human in the loop</a:t>
            </a:r>
            <a:r>
              <a:rPr lang="en-US" sz="1200" dirty="0">
                <a:sym typeface="Wingdings" panose="05000000000000000000" pitchFamily="2" charset="2"/>
              </a:rPr>
              <a:t>!</a:t>
            </a:r>
            <a:endParaRPr lang="en-US" sz="1200" dirty="0"/>
          </a:p>
        </p:txBody>
      </p:sp>
    </p:spTree>
    <p:extLst>
      <p:ext uri="{BB962C8B-B14F-4D97-AF65-F5344CB8AC3E}">
        <p14:creationId xmlns:p14="http://schemas.microsoft.com/office/powerpoint/2010/main" val="33550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The action cycle</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Phases and actions</a:t>
            </a:r>
          </a:p>
          <a:p>
            <a:r>
              <a:rPr lang="en-US" dirty="0"/>
              <a:t>Goal: Overall goal for interacting</a:t>
            </a:r>
          </a:p>
          <a:p>
            <a:r>
              <a:rPr lang="en-US" b="1" dirty="0"/>
              <a:t>Execution phase</a:t>
            </a:r>
          </a:p>
          <a:p>
            <a:pPr lvl="1"/>
            <a:r>
              <a:rPr lang="en-US" dirty="0"/>
              <a:t>Intend: Develop desire to change something</a:t>
            </a:r>
          </a:p>
          <a:p>
            <a:pPr lvl="1"/>
            <a:r>
              <a:rPr lang="en-US" dirty="0"/>
              <a:t>Plan: Specify actions to accomplish desired change</a:t>
            </a:r>
            <a:endParaRPr lang="en-US" i="1" dirty="0"/>
          </a:p>
          <a:p>
            <a:pPr lvl="1"/>
            <a:r>
              <a:rPr lang="en-US" dirty="0"/>
              <a:t>Execute: Perform the planned actions</a:t>
            </a:r>
            <a:endParaRPr lang="en-US" i="1" dirty="0"/>
          </a:p>
          <a:p>
            <a:r>
              <a:rPr lang="en-US" b="1" dirty="0"/>
              <a:t>Evaluation phase</a:t>
            </a:r>
          </a:p>
          <a:p>
            <a:pPr lvl="1"/>
            <a:r>
              <a:rPr lang="en-US" dirty="0"/>
              <a:t>Perceive: See the response of the system</a:t>
            </a:r>
          </a:p>
          <a:p>
            <a:pPr lvl="1"/>
            <a:r>
              <a:rPr lang="en-US" dirty="0"/>
              <a:t>Interpret: Understand the response of the system</a:t>
            </a:r>
            <a:endParaRPr lang="en-US" i="1" dirty="0"/>
          </a:p>
          <a:p>
            <a:pPr lvl="1"/>
            <a:r>
              <a:rPr lang="en-US" dirty="0"/>
              <a:t>Evaluate: Compare response with desired outcome (re-run loop if necessary)</a:t>
            </a:r>
            <a:endParaRPr lang="en-US" i="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C3A61D9-F88E-4FA3-AA75-99895815FF15}"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19</a:t>
            </a:fld>
            <a:endParaRPr lang="aa-ET" dirty="0"/>
          </a:p>
        </p:txBody>
      </p:sp>
    </p:spTree>
    <p:extLst>
      <p:ext uri="{BB962C8B-B14F-4D97-AF65-F5344CB8AC3E}">
        <p14:creationId xmlns:p14="http://schemas.microsoft.com/office/powerpoint/2010/main" val="6755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CB84DAD-4550-4767-A8C4-FE9124E8A58E}"/>
              </a:ext>
            </a:extLst>
          </p:cNvPr>
          <p:cNvSpPr>
            <a:spLocks noGrp="1"/>
          </p:cNvSpPr>
          <p:nvPr>
            <p:ph idx="1"/>
          </p:nvPr>
        </p:nvSpPr>
        <p:spPr/>
        <p:txBody>
          <a:bodyPr/>
          <a:lstStyle/>
          <a:p>
            <a:r>
              <a:rPr lang="en-US" dirty="0"/>
              <a:t>Why is interaction important for visual data analysis: Learn interaction intents and action patterns</a:t>
            </a:r>
          </a:p>
          <a:p>
            <a:r>
              <a:rPr lang="en-US" dirty="0"/>
              <a:t>How does interaction work conceptually: Learn basic principles of human-computer interaction</a:t>
            </a:r>
          </a:p>
          <a:p>
            <a:r>
              <a:rPr lang="en-US" dirty="0"/>
              <a:t>What makes good (and bad) interaction: Learn about requirements and guidelines for interaction</a:t>
            </a:r>
          </a:p>
          <a:p>
            <a:r>
              <a:rPr lang="en-US" dirty="0"/>
              <a:t>What are basic interactions for interactive visual data analysis: Learn the fundamental interaction functionality required </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EABA54D9-AC6B-4EF1-A7C2-44AF9BADC3A3}"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t>2</a:t>
            </a:fld>
            <a:endParaRPr lang="aa-ET" dirty="0"/>
          </a:p>
        </p:txBody>
      </p:sp>
    </p:spTree>
    <p:extLst>
      <p:ext uri="{BB962C8B-B14F-4D97-AF65-F5344CB8AC3E}">
        <p14:creationId xmlns:p14="http://schemas.microsoft.com/office/powerpoint/2010/main" val="189945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The action cycle</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Levels of processing</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1E051C1-7C94-4925-9917-2614199D72A7}"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20</a:t>
            </a:fld>
            <a:endParaRPr lang="aa-ET" dirty="0"/>
          </a:p>
        </p:txBody>
      </p:sp>
      <p:pic>
        <p:nvPicPr>
          <p:cNvPr id="7" name="Graphic 6">
            <a:extLst>
              <a:ext uri="{FF2B5EF4-FFF2-40B4-BE49-F238E27FC236}">
                <a16:creationId xmlns:a16="http://schemas.microsoft.com/office/drawing/2014/main" id="{9BC41DAE-30F5-4F7E-AAA8-E8A8DDAC7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2818" y="2954215"/>
            <a:ext cx="8746364" cy="3111123"/>
          </a:xfrm>
          <a:prstGeom prst="rect">
            <a:avLst/>
          </a:prstGeom>
        </p:spPr>
      </p:pic>
      <p:sp>
        <p:nvSpPr>
          <p:cNvPr id="9" name="Rectangle 8">
            <a:extLst>
              <a:ext uri="{FF2B5EF4-FFF2-40B4-BE49-F238E27FC236}">
                <a16:creationId xmlns:a16="http://schemas.microsoft.com/office/drawing/2014/main" id="{1EB6D366-7671-4BBD-8860-61F2E86B204B}"/>
              </a:ext>
            </a:extLst>
          </p:cNvPr>
          <p:cNvSpPr/>
          <p:nvPr/>
        </p:nvSpPr>
        <p:spPr>
          <a:xfrm>
            <a:off x="7265710" y="4319997"/>
            <a:ext cx="1179810" cy="461665"/>
          </a:xfrm>
          <a:prstGeom prst="rect">
            <a:avLst/>
          </a:prstGeom>
        </p:spPr>
        <p:txBody>
          <a:bodyPr wrap="none">
            <a:spAutoFit/>
          </a:bodyPr>
          <a:lstStyle/>
          <a:p>
            <a:r>
              <a:rPr lang="en-US" sz="2400" b="1" dirty="0"/>
              <a:t>Visceral</a:t>
            </a:r>
          </a:p>
        </p:txBody>
      </p:sp>
      <p:sp>
        <p:nvSpPr>
          <p:cNvPr id="10" name="Rectangle 9">
            <a:extLst>
              <a:ext uri="{FF2B5EF4-FFF2-40B4-BE49-F238E27FC236}">
                <a16:creationId xmlns:a16="http://schemas.microsoft.com/office/drawing/2014/main" id="{A7D5C63A-497D-4756-8A19-4A5ED7257B23}"/>
              </a:ext>
            </a:extLst>
          </p:cNvPr>
          <p:cNvSpPr/>
          <p:nvPr/>
        </p:nvSpPr>
        <p:spPr>
          <a:xfrm>
            <a:off x="5371058" y="4320325"/>
            <a:ext cx="1542538" cy="461665"/>
          </a:xfrm>
          <a:prstGeom prst="rect">
            <a:avLst/>
          </a:prstGeom>
        </p:spPr>
        <p:txBody>
          <a:bodyPr wrap="none">
            <a:spAutoFit/>
          </a:bodyPr>
          <a:lstStyle/>
          <a:p>
            <a:r>
              <a:rPr lang="en-US" sz="2400" b="1" dirty="0">
                <a:solidFill>
                  <a:schemeClr val="bg1">
                    <a:lumMod val="50000"/>
                  </a:schemeClr>
                </a:solidFill>
              </a:rPr>
              <a:t>Behavioral</a:t>
            </a:r>
          </a:p>
        </p:txBody>
      </p:sp>
      <p:sp>
        <p:nvSpPr>
          <p:cNvPr id="11" name="Rectangle 10">
            <a:extLst>
              <a:ext uri="{FF2B5EF4-FFF2-40B4-BE49-F238E27FC236}">
                <a16:creationId xmlns:a16="http://schemas.microsoft.com/office/drawing/2014/main" id="{3D66935E-3B50-4E96-961F-69A468344AC7}"/>
              </a:ext>
            </a:extLst>
          </p:cNvPr>
          <p:cNvSpPr/>
          <p:nvPr/>
        </p:nvSpPr>
        <p:spPr>
          <a:xfrm>
            <a:off x="3630095" y="4319997"/>
            <a:ext cx="1444626" cy="461665"/>
          </a:xfrm>
          <a:prstGeom prst="rect">
            <a:avLst/>
          </a:prstGeom>
        </p:spPr>
        <p:txBody>
          <a:bodyPr wrap="none">
            <a:spAutoFit/>
          </a:bodyPr>
          <a:lstStyle/>
          <a:p>
            <a:r>
              <a:rPr lang="en-US" sz="2400" b="1" dirty="0">
                <a:solidFill>
                  <a:schemeClr val="tx1">
                    <a:lumMod val="40000"/>
                    <a:lumOff val="60000"/>
                  </a:schemeClr>
                </a:solidFill>
              </a:rPr>
              <a:t>Reflective</a:t>
            </a:r>
          </a:p>
        </p:txBody>
      </p:sp>
    </p:spTree>
    <p:extLst>
      <p:ext uri="{BB962C8B-B14F-4D97-AF65-F5344CB8AC3E}">
        <p14:creationId xmlns:p14="http://schemas.microsoft.com/office/powerpoint/2010/main" val="720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The action cycle</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Levels of processing</a:t>
            </a:r>
          </a:p>
          <a:p>
            <a:r>
              <a:rPr lang="en-US" dirty="0"/>
              <a:t>Visceral (instinctive)</a:t>
            </a:r>
          </a:p>
          <a:p>
            <a:pPr lvl="1"/>
            <a:r>
              <a:rPr lang="en-US" dirty="0"/>
              <a:t>Quick, basic mechanisms, subconscious, without awareness and control</a:t>
            </a:r>
          </a:p>
          <a:p>
            <a:r>
              <a:rPr lang="en-US" dirty="0"/>
              <a:t>Behavioral</a:t>
            </a:r>
          </a:p>
          <a:p>
            <a:pPr lvl="1"/>
            <a:r>
              <a:rPr lang="en-US" dirty="0"/>
              <a:t>Quick, learned skills, largely subconscious, little awareness, controlled</a:t>
            </a:r>
          </a:p>
          <a:p>
            <a:r>
              <a:rPr lang="en-US" dirty="0"/>
              <a:t>Reflective</a:t>
            </a:r>
          </a:p>
          <a:p>
            <a:pPr lvl="1"/>
            <a:r>
              <a:rPr lang="en-US" dirty="0"/>
              <a:t>Slow, deep analysis, conscious, full awareness and control</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A5802D8-1773-4BBC-B39D-3FCBA0A21B99}"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21</a:t>
            </a:fld>
            <a:endParaRPr lang="aa-ET" dirty="0"/>
          </a:p>
        </p:txBody>
      </p:sp>
    </p:spTree>
    <p:extLst>
      <p:ext uri="{BB962C8B-B14F-4D97-AF65-F5344CB8AC3E}">
        <p14:creationId xmlns:p14="http://schemas.microsoft.com/office/powerpoint/2010/main" val="281541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The action cycle</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Example</a:t>
            </a:r>
          </a:p>
          <a:p>
            <a:pPr lvl="1"/>
            <a:r>
              <a:rPr lang="en-US" dirty="0"/>
              <a:t>Goal: 		</a:t>
            </a:r>
            <a:r>
              <a:rPr lang="en-US" i="1" dirty="0"/>
              <a:t>Locate extrema</a:t>
            </a:r>
          </a:p>
          <a:p>
            <a:pPr lvl="1"/>
            <a:r>
              <a:rPr lang="en-US" dirty="0"/>
              <a:t>Intend: 		</a:t>
            </a:r>
            <a:r>
              <a:rPr lang="en-US" i="1" dirty="0"/>
              <a:t>Adjust color scale</a:t>
            </a:r>
          </a:p>
          <a:p>
            <a:pPr lvl="1"/>
            <a:r>
              <a:rPr lang="en-US" dirty="0"/>
              <a:t>Plan:		</a:t>
            </a:r>
            <a:r>
              <a:rPr lang="en-US" i="1" dirty="0"/>
              <a:t>Need to operate color selector</a:t>
            </a:r>
          </a:p>
          <a:p>
            <a:pPr lvl="1"/>
            <a:r>
              <a:rPr lang="en-US" dirty="0"/>
              <a:t>Execute:		</a:t>
            </a:r>
            <a:r>
              <a:rPr lang="en-US" i="1" dirty="0"/>
              <a:t>Move mouse to select alternative color scale</a:t>
            </a:r>
          </a:p>
          <a:p>
            <a:pPr lvl="1"/>
            <a:r>
              <a:rPr lang="en-US" dirty="0"/>
              <a:t>Perceive:		</a:t>
            </a:r>
            <a:r>
              <a:rPr lang="en-US" i="1" dirty="0"/>
              <a:t>Visual representation changes its colors</a:t>
            </a:r>
          </a:p>
          <a:p>
            <a:pPr lvl="1"/>
            <a:r>
              <a:rPr lang="en-US" dirty="0"/>
              <a:t>Interpret:	</a:t>
            </a:r>
            <a:r>
              <a:rPr lang="en-US" i="1" dirty="0"/>
              <a:t>Extrema now clearly visible in red and blue</a:t>
            </a:r>
          </a:p>
          <a:p>
            <a:pPr lvl="1"/>
            <a:r>
              <a:rPr lang="en-US" dirty="0"/>
              <a:t>Evaluate:		</a:t>
            </a:r>
            <a:r>
              <a:rPr lang="en-US" i="1" dirty="0"/>
              <a:t>Success, extrema could be located</a:t>
            </a:r>
          </a:p>
          <a:p>
            <a:pPr lvl="1"/>
            <a:endParaRPr lang="en-US" i="1" dirty="0"/>
          </a:p>
          <a:p>
            <a:pPr marL="457200" lvl="1" indent="0">
              <a:buNone/>
            </a:pPr>
            <a:r>
              <a:rPr lang="en-US" dirty="0"/>
              <a:t>In practice, the </a:t>
            </a:r>
            <a:r>
              <a:rPr lang="en-US" b="1" dirty="0"/>
              <a:t>loop usually runs many times</a:t>
            </a:r>
            <a:r>
              <a:rPr lang="en-US" dirty="0"/>
              <a:t> due to the dynamically changing interests of users during the visual data analysis!</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7400D05-42A6-4570-8AD1-9822B64F52BF}"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22</a:t>
            </a:fld>
            <a:endParaRPr lang="aa-ET" dirty="0"/>
          </a:p>
        </p:txBody>
      </p:sp>
      <p:pic>
        <p:nvPicPr>
          <p:cNvPr id="7" name="Picture 6">
            <a:extLst>
              <a:ext uri="{FF2B5EF4-FFF2-40B4-BE49-F238E27FC236}">
                <a16:creationId xmlns:a16="http://schemas.microsoft.com/office/drawing/2014/main" id="{82FDEB31-F539-454C-9A3C-BCEE5A62C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504" y="504402"/>
            <a:ext cx="2888096" cy="2021667"/>
          </a:xfrm>
          <a:prstGeom prst="rect">
            <a:avLst/>
          </a:prstGeom>
        </p:spPr>
      </p:pic>
      <p:pic>
        <p:nvPicPr>
          <p:cNvPr id="9" name="Picture 8">
            <a:extLst>
              <a:ext uri="{FF2B5EF4-FFF2-40B4-BE49-F238E27FC236}">
                <a16:creationId xmlns:a16="http://schemas.microsoft.com/office/drawing/2014/main" id="{28E9673C-01B3-4547-A085-632743151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095905"/>
            <a:ext cx="3332993" cy="2333095"/>
          </a:xfrm>
          <a:prstGeom prst="rect">
            <a:avLst/>
          </a:prstGeom>
        </p:spPr>
      </p:pic>
      <p:sp>
        <p:nvSpPr>
          <p:cNvPr id="10" name="TextBox 9">
            <a:extLst>
              <a:ext uri="{FF2B5EF4-FFF2-40B4-BE49-F238E27FC236}">
                <a16:creationId xmlns:a16="http://schemas.microsoft.com/office/drawing/2014/main" id="{E483EE16-3E90-439D-B5D8-EFB1E522ABF8}"/>
              </a:ext>
            </a:extLst>
          </p:cNvPr>
          <p:cNvSpPr txBox="1"/>
          <p:nvPr/>
        </p:nvSpPr>
        <p:spPr>
          <a:xfrm rot="249852">
            <a:off x="9403874" y="4978800"/>
            <a:ext cx="2525887" cy="472816"/>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200" dirty="0">
                <a:sym typeface="Wingdings" panose="05000000000000000000" pitchFamily="2" charset="2"/>
              </a:rPr>
              <a:t>Recall the loops of the </a:t>
            </a:r>
            <a:r>
              <a:rPr lang="en-US" sz="1200" b="1" dirty="0">
                <a:sym typeface="Wingdings" panose="05000000000000000000" pitchFamily="2" charset="2"/>
              </a:rPr>
              <a:t>knowledge generation process</a:t>
            </a:r>
            <a:r>
              <a:rPr lang="en-US" sz="1200" dirty="0">
                <a:sym typeface="Wingdings" panose="05000000000000000000" pitchFamily="2" charset="2"/>
              </a:rPr>
              <a:t> from Lecture 3.</a:t>
            </a:r>
            <a:endParaRPr lang="en-US" sz="1200" dirty="0"/>
          </a:p>
        </p:txBody>
      </p:sp>
    </p:spTree>
    <p:extLst>
      <p:ext uri="{BB962C8B-B14F-4D97-AF65-F5344CB8AC3E}">
        <p14:creationId xmlns:p14="http://schemas.microsoft.com/office/powerpoint/2010/main" val="30193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The action cycle</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Levels of interaction</a:t>
            </a:r>
          </a:p>
          <a:p>
            <a:r>
              <a:rPr lang="en-US" dirty="0"/>
              <a:t>Depending on the number of operations performed</a:t>
            </a:r>
          </a:p>
          <a:p>
            <a:r>
              <a:rPr lang="en-US" b="1" dirty="0"/>
              <a:t>Low-level interaction</a:t>
            </a:r>
          </a:p>
          <a:p>
            <a:pPr lvl="4"/>
            <a:r>
              <a:rPr lang="en-US" dirty="0"/>
              <a:t>Mapping fundamental degrees of freedom of interaction devices</a:t>
            </a:r>
            <a:br>
              <a:rPr lang="en-US" dirty="0"/>
            </a:br>
            <a:r>
              <a:rPr lang="en-US" dirty="0"/>
              <a:t>to basic operations of </a:t>
            </a:r>
            <a:r>
              <a:rPr lang="en-US" b="1" dirty="0"/>
              <a:t>pointing and manipulating</a:t>
            </a:r>
            <a:r>
              <a:rPr lang="en-US" dirty="0"/>
              <a:t> graphical objects</a:t>
            </a:r>
          </a:p>
          <a:p>
            <a:pPr lvl="4"/>
            <a:r>
              <a:rPr lang="en-US" dirty="0"/>
              <a:t>Interaction alphabet or syntax</a:t>
            </a:r>
          </a:p>
          <a:p>
            <a:pPr lvl="1"/>
            <a:r>
              <a:rPr lang="en-US" b="1" dirty="0"/>
              <a:t>Intermediate-level interaction</a:t>
            </a:r>
          </a:p>
          <a:p>
            <a:pPr lvl="4"/>
            <a:r>
              <a:rPr lang="en-US" dirty="0"/>
              <a:t>Low-level interactions combined to </a:t>
            </a:r>
            <a:r>
              <a:rPr lang="en-US" b="1" dirty="0"/>
              <a:t>semantically meaningful activities</a:t>
            </a:r>
          </a:p>
          <a:p>
            <a:pPr lvl="4"/>
            <a:r>
              <a:rPr lang="en-US" dirty="0"/>
              <a:t>Interaction vocabulary</a:t>
            </a:r>
          </a:p>
          <a:p>
            <a:pPr lvl="3"/>
            <a:r>
              <a:rPr lang="en-US" b="1" dirty="0"/>
              <a:t>High-level interaction</a:t>
            </a:r>
          </a:p>
          <a:p>
            <a:pPr lvl="4"/>
            <a:r>
              <a:rPr lang="en-US" dirty="0"/>
              <a:t>Interaction vocabulary is employed to form longer action sequences</a:t>
            </a:r>
          </a:p>
          <a:p>
            <a:pPr lvl="4"/>
            <a:r>
              <a:rPr lang="en-US" dirty="0"/>
              <a:t>High-level </a:t>
            </a:r>
            <a:r>
              <a:rPr lang="en-US" b="1" dirty="0"/>
              <a:t>problem solving and analytical thinking</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B7507BA9-706D-48A3-8B63-481B9D8935AC}"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23</a:t>
            </a:fld>
            <a:endParaRPr lang="aa-ET" dirty="0"/>
          </a:p>
        </p:txBody>
      </p:sp>
    </p:spTree>
    <p:extLst>
      <p:ext uri="{BB962C8B-B14F-4D97-AF65-F5344CB8AC3E}">
        <p14:creationId xmlns:p14="http://schemas.microsoft.com/office/powerpoint/2010/main" val="17794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Requirements for efficient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We learned about </a:t>
            </a:r>
            <a:r>
              <a:rPr lang="en-US" i="1" dirty="0"/>
              <a:t>why</a:t>
            </a:r>
            <a:r>
              <a:rPr lang="en-US" dirty="0"/>
              <a:t>, </a:t>
            </a:r>
            <a:r>
              <a:rPr lang="en-US" i="1" dirty="0"/>
              <a:t>what</a:t>
            </a:r>
            <a:r>
              <a:rPr lang="en-US" dirty="0"/>
              <a:t>, and </a:t>
            </a:r>
            <a:r>
              <a:rPr lang="en-US" i="1" dirty="0"/>
              <a:t>how</a:t>
            </a:r>
            <a:r>
              <a:rPr lang="en-US" dirty="0"/>
              <a:t> of interaction</a:t>
            </a:r>
          </a:p>
          <a:p>
            <a:r>
              <a:rPr lang="en-US" dirty="0"/>
              <a:t>We now move on to the question: </a:t>
            </a:r>
            <a:r>
              <a:rPr lang="en-US" i="1" dirty="0"/>
              <a:t>What makes good interaction?</a:t>
            </a:r>
          </a:p>
          <a:p>
            <a:endParaRPr lang="en-US" dirty="0"/>
          </a:p>
          <a:p>
            <a:r>
              <a:rPr lang="en-US" b="1" dirty="0"/>
              <a:t>Interaction costs</a:t>
            </a:r>
          </a:p>
          <a:p>
            <a:r>
              <a:rPr lang="en-US" b="1" dirty="0"/>
              <a:t>Directness of interaction</a:t>
            </a:r>
          </a:p>
          <a:p>
            <a:r>
              <a:rPr lang="en-US" b="1" dirty="0"/>
              <a:t>Design guidelines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7D50CC42-95D1-4E3D-A529-5939DDB9AE46}"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24</a:t>
            </a:fld>
            <a:endParaRPr lang="aa-ET" dirty="0"/>
          </a:p>
        </p:txBody>
      </p:sp>
    </p:spTree>
    <p:extLst>
      <p:ext uri="{BB962C8B-B14F-4D97-AF65-F5344CB8AC3E}">
        <p14:creationId xmlns:p14="http://schemas.microsoft.com/office/powerpoint/2010/main" val="28901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Requirements for efficient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dirty="0"/>
              <a:t>Arguments </a:t>
            </a:r>
            <a:r>
              <a:rPr lang="en-US" b="1" dirty="0"/>
              <a:t>for</a:t>
            </a:r>
            <a:r>
              <a:rPr lang="en-US" dirty="0"/>
              <a:t> interaction</a:t>
            </a:r>
            <a:endParaRPr lang="en-US" b="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9FFC3D1-3BBD-46BE-BD6E-9CC3363A2E97}"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25</a:t>
            </a:fld>
            <a:endParaRPr lang="aa-ET" dirty="0"/>
          </a:p>
        </p:txBody>
      </p:sp>
      <p:pic>
        <p:nvPicPr>
          <p:cNvPr id="9" name="Picture 8">
            <a:extLst>
              <a:ext uri="{FF2B5EF4-FFF2-40B4-BE49-F238E27FC236}">
                <a16:creationId xmlns:a16="http://schemas.microsoft.com/office/drawing/2014/main" id="{F1BB3E41-5419-45CF-9DB3-FD60AEE846D5}"/>
              </a:ext>
            </a:extLst>
          </p:cNvPr>
          <p:cNvPicPr>
            <a:picLocks noChangeAspect="1"/>
          </p:cNvPicPr>
          <p:nvPr/>
        </p:nvPicPr>
        <p:blipFill>
          <a:blip r:embed="rId3"/>
          <a:stretch>
            <a:fillRect/>
          </a:stretch>
        </p:blipFill>
        <p:spPr>
          <a:xfrm>
            <a:off x="4391646" y="4168436"/>
            <a:ext cx="2943727" cy="1804307"/>
          </a:xfrm>
          <a:prstGeom prst="rect">
            <a:avLst/>
          </a:prstGeom>
          <a:ln>
            <a:noFill/>
          </a:ln>
          <a:effectLst>
            <a:outerShdw blurRad="190500" algn="tl" rotWithShape="0">
              <a:srgbClr val="000000">
                <a:alpha val="70000"/>
              </a:srgbClr>
            </a:outerShdw>
          </a:effectLst>
        </p:spPr>
      </p:pic>
      <p:grpSp>
        <p:nvGrpSpPr>
          <p:cNvPr id="10" name="Group 9">
            <a:extLst>
              <a:ext uri="{FF2B5EF4-FFF2-40B4-BE49-F238E27FC236}">
                <a16:creationId xmlns:a16="http://schemas.microsoft.com/office/drawing/2014/main" id="{A2831D9A-7163-492B-936D-180C0C960661}"/>
              </a:ext>
            </a:extLst>
          </p:cNvPr>
          <p:cNvGrpSpPr/>
          <p:nvPr/>
        </p:nvGrpSpPr>
        <p:grpSpPr>
          <a:xfrm>
            <a:off x="838200" y="2390254"/>
            <a:ext cx="9788318" cy="2077492"/>
            <a:chOff x="3194234" y="3126590"/>
            <a:chExt cx="9788318" cy="2077492"/>
          </a:xfrm>
        </p:grpSpPr>
        <p:sp>
          <p:nvSpPr>
            <p:cNvPr id="11" name="Rectangle 10">
              <a:extLst>
                <a:ext uri="{FF2B5EF4-FFF2-40B4-BE49-F238E27FC236}">
                  <a16:creationId xmlns:a16="http://schemas.microsoft.com/office/drawing/2014/main" id="{CFCC61BE-3C9A-4CFF-94F7-31F234DF840B}"/>
                </a:ext>
              </a:extLst>
            </p:cNvPr>
            <p:cNvSpPr/>
            <p:nvPr/>
          </p:nvSpPr>
          <p:spPr>
            <a:xfrm>
              <a:off x="3581399" y="3449756"/>
              <a:ext cx="9401153" cy="1754326"/>
            </a:xfrm>
            <a:prstGeom prst="rect">
              <a:avLst/>
            </a:prstGeom>
          </p:spPr>
          <p:txBody>
            <a:bodyPr wrap="square">
              <a:spAutoFit/>
            </a:bodyPr>
            <a:lstStyle/>
            <a:p>
              <a:r>
                <a:rPr lang="en-US" b="1" dirty="0"/>
                <a:t>Interaction is more powerful than algorithms: </a:t>
              </a:r>
              <a:r>
                <a:rPr lang="en-US" dirty="0"/>
                <a:t>Algorithms are metaphorically dumb and blind because they cannot adapt interactively while they compute. They are autistic in performing tasks according to rules rather than through interaction. In contrast, interactive systems are grounded in an external reality both more demanding and richer in behavior than the rule-based world of noninteractive algorithms.</a:t>
              </a:r>
            </a:p>
            <a:p>
              <a:pPr algn="r"/>
              <a:r>
                <a:rPr lang="en-US" dirty="0"/>
                <a:t>— </a:t>
              </a:r>
              <a:r>
                <a:rPr lang="en-US" dirty="0">
                  <a:hlinkClick r:id="rId4"/>
                </a:rPr>
                <a:t>Wegner, 1997</a:t>
              </a:r>
              <a:endParaRPr lang="en-US" dirty="0"/>
            </a:p>
          </p:txBody>
        </p:sp>
        <p:sp>
          <p:nvSpPr>
            <p:cNvPr id="12" name="Rectangle 11">
              <a:extLst>
                <a:ext uri="{FF2B5EF4-FFF2-40B4-BE49-F238E27FC236}">
                  <a16:creationId xmlns:a16="http://schemas.microsoft.com/office/drawing/2014/main" id="{29BEA244-409F-4A73-AE3A-5AA1485F3D9E}"/>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400241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Requirements for efficient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dirty="0"/>
              <a:t>Arguments </a:t>
            </a:r>
            <a:r>
              <a:rPr lang="en-US" b="1" dirty="0"/>
              <a:t>against</a:t>
            </a:r>
            <a:r>
              <a:rPr lang="en-US" dirty="0"/>
              <a:t> interaction</a:t>
            </a:r>
          </a:p>
          <a:p>
            <a:r>
              <a:rPr lang="en-US" dirty="0">
                <a:solidFill>
                  <a:schemeClr val="accent1">
                    <a:lumMod val="60000"/>
                    <a:lumOff val="40000"/>
                  </a:schemeClr>
                </a:solidFill>
              </a:rPr>
              <a:t>Think about: When can interaction be harmful?</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3754C18-ED47-4BCB-8CF3-1F08154F193E}"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26</a:t>
            </a:fld>
            <a:endParaRPr lang="aa-ET" dirty="0"/>
          </a:p>
        </p:txBody>
      </p:sp>
      <p:grpSp>
        <p:nvGrpSpPr>
          <p:cNvPr id="11" name="Group 10">
            <a:extLst>
              <a:ext uri="{FF2B5EF4-FFF2-40B4-BE49-F238E27FC236}">
                <a16:creationId xmlns:a16="http://schemas.microsoft.com/office/drawing/2014/main" id="{4A7112E2-BFDA-41D5-B734-6777FCD4D938}"/>
              </a:ext>
            </a:extLst>
          </p:cNvPr>
          <p:cNvGrpSpPr/>
          <p:nvPr/>
        </p:nvGrpSpPr>
        <p:grpSpPr>
          <a:xfrm>
            <a:off x="1201841" y="2686675"/>
            <a:ext cx="9788318" cy="3185488"/>
            <a:chOff x="3194234" y="3126590"/>
            <a:chExt cx="9788318" cy="3185488"/>
          </a:xfrm>
        </p:grpSpPr>
        <p:sp>
          <p:nvSpPr>
            <p:cNvPr id="12" name="Rectangle 11">
              <a:extLst>
                <a:ext uri="{FF2B5EF4-FFF2-40B4-BE49-F238E27FC236}">
                  <a16:creationId xmlns:a16="http://schemas.microsoft.com/office/drawing/2014/main" id="{8E9F4B85-4DC1-4ACE-8BDA-DFAF5BB3EDCD}"/>
                </a:ext>
              </a:extLst>
            </p:cNvPr>
            <p:cNvSpPr/>
            <p:nvPr/>
          </p:nvSpPr>
          <p:spPr>
            <a:xfrm>
              <a:off x="3581399" y="3449756"/>
              <a:ext cx="9401153" cy="2862322"/>
            </a:xfrm>
            <a:prstGeom prst="rect">
              <a:avLst/>
            </a:prstGeom>
          </p:spPr>
          <p:txBody>
            <a:bodyPr wrap="square">
              <a:spAutoFit/>
            </a:bodyPr>
            <a:lstStyle/>
            <a:p>
              <a:r>
                <a:rPr lang="en-US" b="1" dirty="0"/>
                <a:t>Interactivity considered harmful: </a:t>
              </a:r>
              <a:r>
                <a:rPr lang="en-US" dirty="0"/>
                <a:t>[…] </a:t>
              </a:r>
              <a:r>
                <a:rPr lang="en-US" b="1" dirty="0"/>
                <a:t>interactivity has even </a:t>
              </a:r>
              <a:r>
                <a:rPr lang="en-US" b="1" i="1" dirty="0"/>
                <a:t>worse</a:t>
              </a:r>
              <a:r>
                <a:rPr lang="en-US" b="1" dirty="0"/>
                <a:t> problems</a:t>
              </a:r>
              <a:r>
                <a:rPr lang="en-US" dirty="0"/>
                <a:t> than simply being a frustrating waste of time:</a:t>
              </a:r>
            </a:p>
            <a:p>
              <a:pPr marL="285750" indent="-285750">
                <a:buFont typeface="Arial" panose="020B0604020202020204" pitchFamily="34" charset="0"/>
                <a:buChar char="•"/>
              </a:pPr>
              <a:r>
                <a:rPr lang="en-US" dirty="0"/>
                <a:t>The </a:t>
              </a:r>
              <a:r>
                <a:rPr lang="en-US" b="1" dirty="0"/>
                <a:t>user has to already know </a:t>
              </a:r>
              <a:r>
                <a:rPr lang="en-US" b="1" i="1" dirty="0"/>
                <a:t>what</a:t>
              </a:r>
              <a:r>
                <a:rPr lang="en-US" b="1" dirty="0"/>
                <a:t> she wants</a:t>
              </a:r>
              <a:r>
                <a:rPr lang="en-US" dirty="0"/>
                <a:t> in order to ask for it. […] Purely interactive software forces the user to make the first move.</a:t>
              </a:r>
            </a:p>
            <a:p>
              <a:pPr marL="285750" indent="-285750">
                <a:buFont typeface="Arial" panose="020B0604020202020204" pitchFamily="34" charset="0"/>
                <a:buChar char="•"/>
              </a:pPr>
              <a:r>
                <a:rPr lang="en-US" dirty="0"/>
                <a:t>The </a:t>
              </a:r>
              <a:r>
                <a:rPr lang="en-US" b="1" dirty="0"/>
                <a:t>user has to know </a:t>
              </a:r>
              <a:r>
                <a:rPr lang="en-US" b="1" i="1" dirty="0"/>
                <a:t>how</a:t>
              </a:r>
              <a:r>
                <a:rPr lang="en-US" b="1" dirty="0"/>
                <a:t> to ask.</a:t>
              </a:r>
              <a:r>
                <a:rPr lang="en-US" dirty="0"/>
                <a:t> That is, she must learn to manipulate a machine. […]</a:t>
              </a:r>
            </a:p>
            <a:p>
              <a:pPr marL="285750" indent="-285750">
                <a:buFont typeface="Arial" panose="020B0604020202020204" pitchFamily="34" charset="0"/>
                <a:buChar char="•"/>
              </a:pPr>
              <a:r>
                <a:rPr lang="en-US" dirty="0"/>
                <a:t>Navigation implies state. Software that can be navigated is software in which the </a:t>
              </a:r>
              <a:r>
                <a:rPr lang="en-US" b="1" dirty="0"/>
                <a:t>user can get lost.</a:t>
              </a:r>
              <a:r>
                <a:rPr lang="en-US" dirty="0"/>
                <a:t> The more navigation, the more corners to </a:t>
              </a:r>
              <a:r>
                <a:rPr lang="en-US" b="1" dirty="0"/>
                <a:t>get stuck</a:t>
              </a:r>
              <a:r>
                <a:rPr lang="en-US" dirty="0"/>
                <a:t> in. The more </a:t>
              </a:r>
              <a:r>
                <a:rPr lang="en-US" dirty="0" err="1"/>
                <a:t>manipulable</a:t>
              </a:r>
              <a:r>
                <a:rPr lang="en-US" dirty="0"/>
                <a:t> state, the more ways to wander into a </a:t>
              </a:r>
              <a:r>
                <a:rPr lang="en-US" b="1" dirty="0"/>
                <a:t>“bad mode.”</a:t>
              </a:r>
              <a:r>
                <a:rPr lang="en-US" dirty="0"/>
                <a:t> State is the primary reason people fear computers—</a:t>
              </a:r>
              <a:r>
                <a:rPr lang="en-US" b="1" dirty="0"/>
                <a:t>stateful things can be </a:t>
              </a:r>
              <a:r>
                <a:rPr lang="en-US" b="1" i="1" dirty="0"/>
                <a:t>broken</a:t>
              </a:r>
              <a:r>
                <a:rPr lang="en-US" b="1" dirty="0"/>
                <a:t>.</a:t>
              </a:r>
            </a:p>
            <a:p>
              <a:r>
                <a:rPr lang="en-US" b="1" dirty="0"/>
                <a:t>								</a:t>
              </a:r>
              <a:r>
                <a:rPr lang="en-US" dirty="0"/>
                <a:t>— </a:t>
              </a:r>
              <a:r>
                <a:rPr lang="en-US" dirty="0">
                  <a:hlinkClick r:id="rId3"/>
                </a:rPr>
                <a:t>Victor, 2006</a:t>
              </a:r>
              <a:endParaRPr lang="en-US" dirty="0"/>
            </a:p>
          </p:txBody>
        </p:sp>
        <p:sp>
          <p:nvSpPr>
            <p:cNvPr id="13" name="Rectangle 12">
              <a:extLst>
                <a:ext uri="{FF2B5EF4-FFF2-40B4-BE49-F238E27FC236}">
                  <a16:creationId xmlns:a16="http://schemas.microsoft.com/office/drawing/2014/main" id="{06470A02-0C0A-47D3-B767-02F114C9F1D6}"/>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8937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Requirements for efficient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Arguments for </a:t>
            </a:r>
            <a:r>
              <a:rPr lang="en-US" i="1" dirty="0"/>
              <a:t>and</a:t>
            </a:r>
            <a:r>
              <a:rPr lang="en-US" dirty="0"/>
              <a:t> against interaction!</a:t>
            </a:r>
          </a:p>
          <a:p>
            <a:r>
              <a:rPr lang="en-US" b="1" dirty="0"/>
              <a:t>So, what makes good interaction?</a:t>
            </a:r>
            <a:endParaRPr lang="en-US" dirty="0"/>
          </a:p>
          <a:p>
            <a:endParaRPr lang="en-US" dirty="0"/>
          </a:p>
          <a:p>
            <a:r>
              <a:rPr lang="en-US" dirty="0"/>
              <a:t>First of all, be aware of the </a:t>
            </a:r>
            <a:r>
              <a:rPr lang="en-US" b="1" dirty="0"/>
              <a:t>costs of interaction</a:t>
            </a:r>
            <a:r>
              <a:rPr lang="en-US" dirty="0"/>
              <a:t> </a:t>
            </a:r>
            <a:r>
              <a:rPr lang="en-US" sz="2000" dirty="0"/>
              <a:t>(</a:t>
            </a:r>
            <a:r>
              <a:rPr lang="en-US" sz="2000" dirty="0">
                <a:hlinkClick r:id="rId3"/>
              </a:rPr>
              <a:t>Lam, 2008</a:t>
            </a:r>
            <a:r>
              <a:rPr lang="en-US" sz="2000" dirty="0"/>
              <a:t>)</a:t>
            </a:r>
            <a:endParaRPr lang="en-US" b="1" dirty="0"/>
          </a:p>
          <a:p>
            <a:pPr lvl="1"/>
            <a:r>
              <a:rPr lang="en-US" dirty="0"/>
              <a:t>Execution phase </a:t>
            </a:r>
            <a:r>
              <a:rPr lang="en-US" dirty="0">
                <a:sym typeface="Wingdings" panose="05000000000000000000" pitchFamily="2" charset="2"/>
              </a:rPr>
              <a:t> </a:t>
            </a:r>
            <a:r>
              <a:rPr lang="en-US" b="1" dirty="0"/>
              <a:t>“Gulf of execution”</a:t>
            </a:r>
          </a:p>
          <a:p>
            <a:pPr lvl="1"/>
            <a:r>
              <a:rPr lang="en-US" dirty="0"/>
              <a:t>Evaluation phase </a:t>
            </a:r>
            <a:r>
              <a:rPr lang="en-US" dirty="0">
                <a:sym typeface="Wingdings" panose="05000000000000000000" pitchFamily="2" charset="2"/>
              </a:rPr>
              <a:t> </a:t>
            </a:r>
            <a:r>
              <a:rPr lang="en-US" b="1" dirty="0"/>
              <a:t>“Gulf of evaluation”</a:t>
            </a:r>
          </a:p>
          <a:p>
            <a:r>
              <a:rPr lang="en-US" dirty="0"/>
              <a:t>Costs can be</a:t>
            </a:r>
          </a:p>
          <a:p>
            <a:pPr lvl="1"/>
            <a:r>
              <a:rPr lang="en-US" b="1" dirty="0"/>
              <a:t>Physical</a:t>
            </a:r>
          </a:p>
          <a:p>
            <a:pPr lvl="1"/>
            <a:r>
              <a:rPr lang="en-US" b="1" dirty="0"/>
              <a:t>Mental</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2CBB77ED-7798-4804-8F83-56DBFE70FDF6}"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27</a:t>
            </a:fld>
            <a:endParaRPr lang="aa-ET" dirty="0"/>
          </a:p>
        </p:txBody>
      </p:sp>
    </p:spTree>
    <p:extLst>
      <p:ext uri="{BB962C8B-B14F-4D97-AF65-F5344CB8AC3E}">
        <p14:creationId xmlns:p14="http://schemas.microsoft.com/office/powerpoint/2010/main" val="2050539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Costs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68013" cy="4351338"/>
          </a:xfrm>
        </p:spPr>
        <p:txBody>
          <a:bodyPr>
            <a:noAutofit/>
          </a:bodyPr>
          <a:lstStyle/>
          <a:p>
            <a:pPr marL="0" indent="0">
              <a:buNone/>
            </a:pPr>
            <a:r>
              <a:rPr lang="en-US" b="1" dirty="0"/>
              <a:t>Physical costs</a:t>
            </a:r>
          </a:p>
          <a:p>
            <a:r>
              <a:rPr lang="en-US" dirty="0"/>
              <a:t>Related to performing physical actions (e.g., moving fingers or forearms to control the mouse, or physically scanning the visual response)</a:t>
            </a:r>
          </a:p>
          <a:p>
            <a:r>
              <a:rPr lang="en-US" dirty="0"/>
              <a:t>Mostly visceral activities with little to no dedicated attention necessary</a:t>
            </a:r>
          </a:p>
          <a:p>
            <a:r>
              <a:rPr lang="en-US" dirty="0"/>
              <a:t>Examples of costly interactions</a:t>
            </a:r>
          </a:p>
          <a:p>
            <a:pPr lvl="1"/>
            <a:r>
              <a:rPr lang="en-US" dirty="0"/>
              <a:t>Many repetitive actions during exploratory data analysis</a:t>
            </a:r>
          </a:p>
          <a:p>
            <a:pPr lvl="1"/>
            <a:r>
              <a:rPr lang="en-US" dirty="0"/>
              <a:t>Deep menu structures that require long and accurate pointer movements</a:t>
            </a:r>
          </a:p>
          <a:p>
            <a:pPr lvl="1"/>
            <a:r>
              <a:rPr lang="en-US" dirty="0"/>
              <a:t>Much visual feedback distributed across screen requires much eye movement</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8BD9D69-FBF7-4537-822D-51EEF2471391}"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28</a:t>
            </a:fld>
            <a:endParaRPr lang="aa-ET" dirty="0"/>
          </a:p>
        </p:txBody>
      </p:sp>
    </p:spTree>
    <p:extLst>
      <p:ext uri="{BB962C8B-B14F-4D97-AF65-F5344CB8AC3E}">
        <p14:creationId xmlns:p14="http://schemas.microsoft.com/office/powerpoint/2010/main" val="356159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Costs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Mental costs</a:t>
            </a:r>
          </a:p>
          <a:p>
            <a:r>
              <a:rPr lang="en-US" dirty="0"/>
              <a:t>Related to mentally preparing interactions and understanding the system’s response</a:t>
            </a:r>
          </a:p>
          <a:p>
            <a:r>
              <a:rPr lang="en-US" dirty="0"/>
              <a:t>Reflective and behavioral activities require users pay attention</a:t>
            </a:r>
          </a:p>
          <a:p>
            <a:r>
              <a:rPr lang="en-US" dirty="0"/>
              <a:t>Examples of costly interactions</a:t>
            </a:r>
          </a:p>
          <a:p>
            <a:pPr lvl="1"/>
            <a:r>
              <a:rPr lang="en-US" dirty="0"/>
              <a:t>Planning: Determine which graphical object afford which actions</a:t>
            </a:r>
          </a:p>
          <a:p>
            <a:pPr lvl="1"/>
            <a:r>
              <a:rPr lang="en-US" dirty="0"/>
              <a:t>Interpreting: Many simultaneous changes difficult to follow</a:t>
            </a:r>
          </a:p>
          <a:p>
            <a:pPr lvl="1"/>
            <a:r>
              <a:rPr lang="en-US" dirty="0"/>
              <a:t>Interpreting: Subtle changes hardly visible and interpret</a:t>
            </a:r>
          </a:p>
          <a:p>
            <a:pPr lvl="1"/>
            <a:r>
              <a:rPr lang="en-US" dirty="0"/>
              <a:t>Evaluating: Compare new visual representation against previous version from short-term memory</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16F53C9-4A17-45C2-8017-1F927556C361}"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29</a:t>
            </a:fld>
            <a:endParaRPr lang="aa-ET" dirty="0"/>
          </a:p>
        </p:txBody>
      </p:sp>
    </p:spTree>
    <p:extLst>
      <p:ext uri="{BB962C8B-B14F-4D97-AF65-F5344CB8AC3E}">
        <p14:creationId xmlns:p14="http://schemas.microsoft.com/office/powerpoint/2010/main" val="165743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CB84DAD-4550-4767-A8C4-FE9124E8A58E}"/>
              </a:ext>
            </a:extLst>
          </p:cNvPr>
          <p:cNvSpPr>
            <a:spLocks noGrp="1"/>
          </p:cNvSpPr>
          <p:nvPr>
            <p:ph idx="1"/>
          </p:nvPr>
        </p:nvSpPr>
        <p:spPr/>
        <p:txBody>
          <a:bodyPr>
            <a:normAutofit/>
          </a:bodyPr>
          <a:lstStyle/>
          <a:p>
            <a:r>
              <a:rPr lang="en-US" dirty="0"/>
              <a:t>Human in the loop</a:t>
            </a:r>
          </a:p>
          <a:p>
            <a:pPr lvl="1"/>
            <a:r>
              <a:rPr lang="en-US" dirty="0"/>
              <a:t>Interaction intents and actions patterns</a:t>
            </a:r>
          </a:p>
          <a:p>
            <a:pPr lvl="1"/>
            <a:r>
              <a:rPr lang="en-US" dirty="0"/>
              <a:t>The action cycle</a:t>
            </a:r>
          </a:p>
          <a:p>
            <a:r>
              <a:rPr lang="en-US" dirty="0"/>
              <a:t>Requirements</a:t>
            </a:r>
          </a:p>
          <a:p>
            <a:pPr lvl="1"/>
            <a:r>
              <a:rPr lang="en-US" dirty="0"/>
              <a:t>Interaction costs</a:t>
            </a:r>
          </a:p>
          <a:p>
            <a:pPr lvl="1"/>
            <a:r>
              <a:rPr lang="en-US" dirty="0"/>
              <a:t>Directness of interaction</a:t>
            </a:r>
          </a:p>
          <a:p>
            <a:pPr lvl="1"/>
            <a:r>
              <a:rPr lang="en-US" dirty="0"/>
              <a:t>Design guidelines</a:t>
            </a:r>
          </a:p>
          <a:p>
            <a:r>
              <a:rPr lang="en-US" dirty="0"/>
              <a:t>Basic operations</a:t>
            </a:r>
          </a:p>
          <a:p>
            <a:pPr lvl="1"/>
            <a:r>
              <a:rPr lang="en-US" dirty="0"/>
              <a:t>Taking action</a:t>
            </a:r>
          </a:p>
          <a:p>
            <a:pPr lvl="1"/>
            <a:r>
              <a:rPr lang="en-US" dirty="0"/>
              <a:t>Generating feedback</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621A947-149B-461A-8F2A-1AC1C4AD5AED}"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t>3</a:t>
            </a:fld>
            <a:endParaRPr lang="aa-ET" dirty="0"/>
          </a:p>
        </p:txBody>
      </p:sp>
    </p:spTree>
    <p:extLst>
      <p:ext uri="{BB962C8B-B14F-4D97-AF65-F5344CB8AC3E}">
        <p14:creationId xmlns:p14="http://schemas.microsoft.com/office/powerpoint/2010/main" val="284535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a:t>Costs of interaction</a:t>
            </a:r>
            <a:endParaRPr lang="en-US" dirty="0"/>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r>
              <a:rPr lang="en-US" dirty="0">
                <a:solidFill>
                  <a:schemeClr val="accent1">
                    <a:lumMod val="60000"/>
                    <a:lumOff val="40000"/>
                  </a:schemeClr>
                </a:solidFill>
              </a:rPr>
              <a:t>Think about: Should we try to tackle each and every</a:t>
            </a:r>
            <a:br>
              <a:rPr lang="en-US" dirty="0">
                <a:solidFill>
                  <a:schemeClr val="accent1">
                    <a:lumMod val="60000"/>
                    <a:lumOff val="40000"/>
                  </a:schemeClr>
                </a:solidFill>
              </a:rPr>
            </a:br>
            <a:r>
              <a:rPr lang="en-US" dirty="0">
                <a:solidFill>
                  <a:schemeClr val="accent1">
                    <a:lumMod val="60000"/>
                    <a:lumOff val="40000"/>
                  </a:schemeClr>
                </a:solidFill>
              </a:rPr>
              <a:t>analysis problem interactively?</a:t>
            </a:r>
          </a:p>
          <a:p>
            <a:r>
              <a:rPr lang="en-US" b="1" dirty="0"/>
              <a:t>No!</a:t>
            </a:r>
            <a:r>
              <a:rPr lang="en-US" dirty="0"/>
              <a:t> Interaction is powerful, but not a silver bullet.</a:t>
            </a:r>
          </a:p>
          <a:p>
            <a:r>
              <a:rPr lang="en-US" dirty="0"/>
              <a:t>Interaction can be a burden if seemingly simple tasks are cumbersome to accomplish due to bad interaction design</a:t>
            </a:r>
          </a:p>
          <a:p>
            <a:r>
              <a:rPr lang="en-US" dirty="0"/>
              <a:t>Users may feel uncomfortable with being responsible</a:t>
            </a:r>
            <a:br>
              <a:rPr lang="en-US" dirty="0"/>
            </a:br>
            <a:r>
              <a:rPr lang="en-US" dirty="0"/>
              <a:t>for adjusting parameters</a:t>
            </a:r>
          </a:p>
          <a:p>
            <a:r>
              <a:rPr lang="en-US" dirty="0"/>
              <a:t>Unclear whether visible features corresponds to features in the data or are just artifacts of (inappropriate) interactive adjustments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85B7F9A-03D4-4DEA-9F57-82D647B291D1}"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30</a:t>
            </a:fld>
            <a:endParaRPr lang="aa-ET" dirty="0"/>
          </a:p>
        </p:txBody>
      </p:sp>
    </p:spTree>
    <p:extLst>
      <p:ext uri="{BB962C8B-B14F-4D97-AF65-F5344CB8AC3E}">
        <p14:creationId xmlns:p14="http://schemas.microsoft.com/office/powerpoint/2010/main" val="32572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a:t>Costs of interaction</a:t>
            </a:r>
            <a:endParaRPr lang="en-US" dirty="0"/>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r>
              <a:rPr lang="en-US" dirty="0"/>
              <a:t>Think of interaction in a </a:t>
            </a:r>
            <a:r>
              <a:rPr lang="en-US" b="1" i="1" dirty="0"/>
              <a:t>less-is-more</a:t>
            </a:r>
            <a:r>
              <a:rPr lang="en-US" i="1" dirty="0"/>
              <a:t> </a:t>
            </a:r>
            <a:r>
              <a:rPr lang="en-US" dirty="0"/>
              <a:t>way</a:t>
            </a:r>
          </a:p>
          <a:p>
            <a:r>
              <a:rPr lang="en-US" dirty="0"/>
              <a:t>System should be responsible for relieving user of unnecessary work</a:t>
            </a:r>
          </a:p>
          <a:p>
            <a:r>
              <a:rPr lang="en-US" dirty="0"/>
              <a:t>Only as a last resort should input be requested from user, and the input should be made through a well-designed interactive interface</a:t>
            </a:r>
          </a:p>
          <a:p>
            <a:endParaRPr lang="en-US" dirty="0"/>
          </a:p>
          <a:p>
            <a:endParaRPr lang="en-US" dirty="0"/>
          </a:p>
          <a:p>
            <a:r>
              <a:rPr lang="en-US" dirty="0"/>
              <a:t>Question: How can interaction costs be reduced and the gulfs of execution and evaluation be narrowed?</a:t>
            </a:r>
          </a:p>
          <a:p>
            <a:r>
              <a:rPr lang="en-US" dirty="0"/>
              <a:t>Answer: Consider </a:t>
            </a:r>
            <a:r>
              <a:rPr lang="en-US" b="1" dirty="0"/>
              <a:t>high degree of directness</a:t>
            </a:r>
            <a:r>
              <a:rPr lang="en-US" dirty="0"/>
              <a:t> of interaction.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3CDC93B-EC3B-4AB0-AF14-E7282E19EA6E}"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31</a:t>
            </a:fld>
            <a:endParaRPr lang="aa-ET" dirty="0"/>
          </a:p>
        </p:txBody>
      </p:sp>
    </p:spTree>
    <p:extLst>
      <p:ext uri="{BB962C8B-B14F-4D97-AF65-F5344CB8AC3E}">
        <p14:creationId xmlns:p14="http://schemas.microsoft.com/office/powerpoint/2010/main" val="1225350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b="1" dirty="0"/>
              <a:t>Directness</a:t>
            </a:r>
            <a:r>
              <a:rPr lang="en-US" dirty="0"/>
              <a:t> with which interaction is carried out determines how smoothly and efficiently the action cycle can run</a:t>
            </a:r>
          </a:p>
          <a:p>
            <a:endParaRPr lang="en-US" dirty="0"/>
          </a:p>
          <a:p>
            <a:r>
              <a:rPr lang="en-US" b="1" dirty="0"/>
              <a:t>Direct manipulation</a:t>
            </a:r>
            <a:r>
              <a:rPr lang="en-US" dirty="0"/>
              <a:t> paradigm:</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22EDEAD-DA64-4896-8494-FB93B488D9F4}"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32</a:t>
            </a:fld>
            <a:endParaRPr lang="aa-ET" dirty="0"/>
          </a:p>
        </p:txBody>
      </p:sp>
      <p:grpSp>
        <p:nvGrpSpPr>
          <p:cNvPr id="11" name="Group 10">
            <a:extLst>
              <a:ext uri="{FF2B5EF4-FFF2-40B4-BE49-F238E27FC236}">
                <a16:creationId xmlns:a16="http://schemas.microsoft.com/office/drawing/2014/main" id="{42561D68-E5D4-4751-8138-7C2355ABE060}"/>
              </a:ext>
            </a:extLst>
          </p:cNvPr>
          <p:cNvGrpSpPr/>
          <p:nvPr/>
        </p:nvGrpSpPr>
        <p:grpSpPr>
          <a:xfrm>
            <a:off x="1515700" y="3775039"/>
            <a:ext cx="9160599" cy="1523495"/>
            <a:chOff x="3194234" y="3126590"/>
            <a:chExt cx="8580120" cy="1523495"/>
          </a:xfrm>
        </p:grpSpPr>
        <p:sp>
          <p:nvSpPr>
            <p:cNvPr id="12" name="Rectangle 11">
              <a:extLst>
                <a:ext uri="{FF2B5EF4-FFF2-40B4-BE49-F238E27FC236}">
                  <a16:creationId xmlns:a16="http://schemas.microsoft.com/office/drawing/2014/main" id="{4D101D0B-5CC9-4763-8AC1-A08D4A20C2B6}"/>
                </a:ext>
              </a:extLst>
            </p:cNvPr>
            <p:cNvSpPr/>
            <p:nvPr/>
          </p:nvSpPr>
          <p:spPr>
            <a:xfrm>
              <a:off x="3581400" y="3449756"/>
              <a:ext cx="8192954" cy="1200329"/>
            </a:xfrm>
            <a:prstGeom prst="rect">
              <a:avLst/>
            </a:prstGeom>
          </p:spPr>
          <p:txBody>
            <a:bodyPr wrap="square">
              <a:spAutoFit/>
            </a:bodyPr>
            <a:lstStyle/>
            <a:p>
              <a:r>
                <a:rPr lang="en-US" dirty="0"/>
                <a:t>Are we analyzing data? Then we should be </a:t>
              </a:r>
              <a:r>
                <a:rPr lang="en-US" b="1" dirty="0"/>
                <a:t>manipulating</a:t>
              </a:r>
              <a:r>
                <a:rPr lang="en-US" dirty="0"/>
                <a:t> the </a:t>
              </a:r>
              <a:r>
                <a:rPr lang="en-US" b="1" dirty="0"/>
                <a:t>data themselves</a:t>
              </a:r>
              <a:r>
                <a:rPr lang="en-US" dirty="0"/>
                <a:t>;</a:t>
              </a:r>
            </a:p>
            <a:p>
              <a:r>
                <a:rPr lang="en-US" dirty="0"/>
                <a:t>or if we are designing an analysis of data, we should be </a:t>
              </a:r>
              <a:r>
                <a:rPr lang="en-US" b="1" dirty="0"/>
                <a:t>manipulating</a:t>
              </a:r>
              <a:r>
                <a:rPr lang="en-US" dirty="0"/>
                <a:t> the </a:t>
              </a:r>
              <a:r>
                <a:rPr lang="en-US" b="1" dirty="0"/>
                <a:t>analytic structures themselves</a:t>
              </a:r>
              <a:r>
                <a:rPr lang="en-US" dirty="0"/>
                <a:t>.</a:t>
              </a:r>
            </a:p>
            <a:p>
              <a:pPr algn="r"/>
              <a:r>
                <a:rPr lang="en-US" dirty="0"/>
                <a:t>— </a:t>
              </a:r>
              <a:r>
                <a:rPr lang="en-US" dirty="0">
                  <a:hlinkClick r:id="rId3"/>
                </a:rPr>
                <a:t>Hutchins et al., 1985</a:t>
              </a:r>
              <a:endParaRPr lang="en-US" dirty="0"/>
            </a:p>
          </p:txBody>
        </p:sp>
        <p:sp>
          <p:nvSpPr>
            <p:cNvPr id="13" name="Rectangle 12">
              <a:extLst>
                <a:ext uri="{FF2B5EF4-FFF2-40B4-BE49-F238E27FC236}">
                  <a16:creationId xmlns:a16="http://schemas.microsoft.com/office/drawing/2014/main" id="{5C7DF19F-C497-43AD-9CEB-9ED3468E582F}"/>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15344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b="1" dirty="0"/>
              <a:t>Direct manipulation</a:t>
            </a:r>
            <a:r>
              <a:rPr lang="en-US" dirty="0"/>
              <a:t> is </a:t>
            </a:r>
            <a:r>
              <a:rPr lang="en-US" i="1" dirty="0"/>
              <a:t>the</a:t>
            </a:r>
            <a:r>
              <a:rPr lang="en-US" dirty="0"/>
              <a:t> preferred</a:t>
            </a:r>
            <a:br>
              <a:rPr lang="en-US" dirty="0"/>
            </a:br>
            <a:r>
              <a:rPr lang="en-US" dirty="0"/>
              <a:t>interaction paradigm for interactive</a:t>
            </a:r>
            <a:br>
              <a:rPr lang="en-US" dirty="0"/>
            </a:br>
            <a:r>
              <a:rPr lang="en-US" dirty="0"/>
              <a:t>visual data analysis </a:t>
            </a:r>
            <a:r>
              <a:rPr lang="en-US" sz="2000" dirty="0"/>
              <a:t>(</a:t>
            </a:r>
            <a:r>
              <a:rPr lang="en-US" sz="2000" dirty="0" err="1">
                <a:hlinkClick r:id="rId3"/>
              </a:rPr>
              <a:t>Shneiderman</a:t>
            </a:r>
            <a:r>
              <a:rPr lang="en-US" sz="2000" dirty="0">
                <a:hlinkClick r:id="rId3"/>
              </a:rPr>
              <a:t>, 1983</a:t>
            </a:r>
            <a:r>
              <a:rPr lang="en-US" sz="2000" dirty="0"/>
              <a:t>)</a:t>
            </a:r>
            <a:endParaRPr lang="en-US" dirty="0"/>
          </a:p>
          <a:p>
            <a:pPr lvl="1"/>
            <a:r>
              <a:rPr lang="en-US" b="1" dirty="0"/>
              <a:t>Objects</a:t>
            </a:r>
            <a:r>
              <a:rPr lang="en-US" dirty="0"/>
              <a:t> and </a:t>
            </a:r>
            <a:r>
              <a:rPr lang="en-US" b="1" dirty="0"/>
              <a:t>actions</a:t>
            </a:r>
            <a:r>
              <a:rPr lang="en-US" dirty="0"/>
              <a:t> of interest are </a:t>
            </a:r>
            <a:r>
              <a:rPr lang="en-US" b="1" dirty="0"/>
              <a:t>presented</a:t>
            </a:r>
            <a:br>
              <a:rPr lang="en-US" b="1" dirty="0"/>
            </a:br>
            <a:r>
              <a:rPr lang="en-US" b="1" dirty="0"/>
              <a:t>continuously</a:t>
            </a:r>
            <a:r>
              <a:rPr lang="en-US" dirty="0"/>
              <a:t> using meaningful visual metaphors</a:t>
            </a:r>
          </a:p>
          <a:p>
            <a:pPr lvl="1"/>
            <a:r>
              <a:rPr lang="en-US" dirty="0"/>
              <a:t>The user’s </a:t>
            </a:r>
            <a:r>
              <a:rPr lang="en-US" b="1" dirty="0"/>
              <a:t>requests</a:t>
            </a:r>
            <a:r>
              <a:rPr lang="en-US" dirty="0"/>
              <a:t> are </a:t>
            </a:r>
            <a:r>
              <a:rPr lang="en-US" b="1" dirty="0"/>
              <a:t>expressed</a:t>
            </a:r>
            <a:r>
              <a:rPr lang="en-US" dirty="0"/>
              <a:t> through</a:t>
            </a:r>
            <a:br>
              <a:rPr lang="en-US" dirty="0"/>
            </a:br>
            <a:r>
              <a:rPr lang="en-US" b="1" dirty="0"/>
              <a:t>physical actions</a:t>
            </a:r>
            <a:r>
              <a:rPr lang="en-US" dirty="0"/>
              <a:t>, rather than complex syntax</a:t>
            </a:r>
          </a:p>
          <a:p>
            <a:pPr lvl="1"/>
            <a:r>
              <a:rPr lang="en-US" b="1" dirty="0"/>
              <a:t>Actions</a:t>
            </a:r>
            <a:r>
              <a:rPr lang="en-US" dirty="0"/>
              <a:t> are </a:t>
            </a:r>
            <a:r>
              <a:rPr lang="en-US" b="1" dirty="0"/>
              <a:t>rapid</a:t>
            </a:r>
            <a:r>
              <a:rPr lang="en-US" dirty="0"/>
              <a:t>, </a:t>
            </a:r>
            <a:r>
              <a:rPr lang="en-US" b="1" dirty="0"/>
              <a:t>incremental</a:t>
            </a:r>
            <a:r>
              <a:rPr lang="en-US" dirty="0"/>
              <a:t>, and </a:t>
            </a:r>
            <a:r>
              <a:rPr lang="en-US" b="1" dirty="0"/>
              <a:t>reversible</a:t>
            </a:r>
            <a:r>
              <a:rPr lang="en-US" dirty="0"/>
              <a:t>,</a:t>
            </a:r>
            <a:br>
              <a:rPr lang="en-US" dirty="0"/>
            </a:br>
            <a:r>
              <a:rPr lang="en-US" dirty="0"/>
              <a:t>and their </a:t>
            </a:r>
            <a:r>
              <a:rPr lang="en-US" b="1" dirty="0"/>
              <a:t>effect</a:t>
            </a:r>
            <a:r>
              <a:rPr lang="en-US" dirty="0"/>
              <a:t> is </a:t>
            </a:r>
            <a:r>
              <a:rPr lang="en-US" b="1" dirty="0"/>
              <a:t>immediately visible</a:t>
            </a:r>
          </a:p>
          <a:p>
            <a:r>
              <a:rPr lang="en-US" dirty="0"/>
              <a:t>But what does directness actually mean in terms of designing interactive visual data analysis solutions?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1D501B2-A6A4-4D81-871C-117F46050878}"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33</a:t>
            </a:fld>
            <a:endParaRPr lang="aa-ET" dirty="0"/>
          </a:p>
        </p:txBody>
      </p:sp>
      <p:grpSp>
        <p:nvGrpSpPr>
          <p:cNvPr id="11" name="Group 10">
            <a:extLst>
              <a:ext uri="{FF2B5EF4-FFF2-40B4-BE49-F238E27FC236}">
                <a16:creationId xmlns:a16="http://schemas.microsoft.com/office/drawing/2014/main" id="{234ABAC6-9FD4-4299-B1E3-64A519A5E316}"/>
              </a:ext>
            </a:extLst>
          </p:cNvPr>
          <p:cNvGrpSpPr/>
          <p:nvPr/>
        </p:nvGrpSpPr>
        <p:grpSpPr>
          <a:xfrm>
            <a:off x="7733675" y="1488425"/>
            <a:ext cx="3819312" cy="3185488"/>
            <a:chOff x="3194234" y="3126590"/>
            <a:chExt cx="3577294" cy="3185488"/>
          </a:xfrm>
        </p:grpSpPr>
        <p:sp>
          <p:nvSpPr>
            <p:cNvPr id="12" name="Rectangle 11">
              <a:extLst>
                <a:ext uri="{FF2B5EF4-FFF2-40B4-BE49-F238E27FC236}">
                  <a16:creationId xmlns:a16="http://schemas.microsoft.com/office/drawing/2014/main" id="{0E201382-CC3E-4B23-A0BA-ABD1B379BC40}"/>
                </a:ext>
              </a:extLst>
            </p:cNvPr>
            <p:cNvSpPr/>
            <p:nvPr/>
          </p:nvSpPr>
          <p:spPr>
            <a:xfrm>
              <a:off x="3581401" y="3449756"/>
              <a:ext cx="3190127" cy="2862322"/>
            </a:xfrm>
            <a:prstGeom prst="rect">
              <a:avLst/>
            </a:prstGeom>
          </p:spPr>
          <p:txBody>
            <a:bodyPr wrap="square">
              <a:spAutoFit/>
            </a:bodyPr>
            <a:lstStyle/>
            <a:p>
              <a:r>
                <a:rPr lang="en-US" dirty="0"/>
                <a:t>[Direct manipulation] can be defined as the use of </a:t>
              </a:r>
              <a:r>
                <a:rPr lang="en-US" b="1" dirty="0"/>
                <a:t>continuous physical motions</a:t>
              </a:r>
              <a:r>
                <a:rPr lang="en-US" dirty="0"/>
                <a:t> (of one’s hand) to interactively manipulate </a:t>
              </a:r>
              <a:r>
                <a:rPr lang="en-US" b="1" dirty="0"/>
                <a:t>persistent visual representations</a:t>
              </a:r>
              <a:r>
                <a:rPr lang="en-US" dirty="0"/>
                <a:t> of objects, with </a:t>
              </a:r>
              <a:r>
                <a:rPr lang="en-US" b="1" dirty="0"/>
                <a:t>continuously updated feedback</a:t>
              </a:r>
              <a:r>
                <a:rPr lang="en-US" dirty="0"/>
                <a:t>, and with the ability to </a:t>
              </a:r>
              <a:r>
                <a:rPr lang="en-US" b="1" dirty="0"/>
                <a:t>undo actions</a:t>
              </a:r>
              <a:r>
                <a:rPr lang="en-US" dirty="0"/>
                <a:t> by simply reversing physical motions.</a:t>
              </a:r>
            </a:p>
            <a:p>
              <a:pPr algn="r"/>
              <a:r>
                <a:rPr lang="en-US" dirty="0"/>
                <a:t>— </a:t>
              </a:r>
              <a:r>
                <a:rPr lang="en-US" dirty="0">
                  <a:hlinkClick r:id="rId4"/>
                </a:rPr>
                <a:t>McGuffin &amp; Fuhrman, 2020</a:t>
              </a:r>
              <a:endParaRPr lang="en-US" dirty="0"/>
            </a:p>
          </p:txBody>
        </p:sp>
        <p:sp>
          <p:nvSpPr>
            <p:cNvPr id="13" name="Rectangle 12">
              <a:extLst>
                <a:ext uri="{FF2B5EF4-FFF2-40B4-BE49-F238E27FC236}">
                  <a16:creationId xmlns:a16="http://schemas.microsoft.com/office/drawing/2014/main" id="{95F0A9CC-1262-4A55-A486-8E1E0F680F5F}"/>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25717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Look at directness from an opposite point of view: </a:t>
            </a:r>
            <a:r>
              <a:rPr lang="en-US" b="1" dirty="0"/>
              <a:t>Directness</a:t>
            </a:r>
            <a:r>
              <a:rPr lang="en-US" dirty="0"/>
              <a:t> is </a:t>
            </a:r>
            <a:r>
              <a:rPr lang="en-US" b="1" dirty="0"/>
              <a:t>inversely proportional</a:t>
            </a:r>
            <a:r>
              <a:rPr lang="en-US" dirty="0"/>
              <a:t> to the degree of </a:t>
            </a:r>
            <a:r>
              <a:rPr lang="en-US" b="1" dirty="0"/>
              <a:t>separation</a:t>
            </a:r>
            <a:r>
              <a:rPr lang="en-US" dirty="0"/>
              <a:t> of human actions and system responses</a:t>
            </a:r>
          </a:p>
          <a:p>
            <a:r>
              <a:rPr lang="en-US" dirty="0"/>
              <a:t>Different types of separation</a:t>
            </a:r>
          </a:p>
          <a:p>
            <a:pPr lvl="1"/>
            <a:r>
              <a:rPr lang="en-US" b="1" dirty="0"/>
              <a:t>Conceptual separation</a:t>
            </a:r>
          </a:p>
          <a:p>
            <a:pPr lvl="1"/>
            <a:r>
              <a:rPr lang="en-US" b="1" dirty="0"/>
              <a:t>Spatial separation</a:t>
            </a:r>
          </a:p>
          <a:p>
            <a:pPr lvl="1"/>
            <a:r>
              <a:rPr lang="en-US" b="1" dirty="0"/>
              <a:t>Temporal separation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C58E69A-ECAF-49FA-A243-825766295EDD}"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34</a:t>
            </a:fld>
            <a:endParaRPr lang="aa-ET" dirty="0"/>
          </a:p>
        </p:txBody>
      </p:sp>
    </p:spTree>
    <p:extLst>
      <p:ext uri="{BB962C8B-B14F-4D97-AF65-F5344CB8AC3E}">
        <p14:creationId xmlns:p14="http://schemas.microsoft.com/office/powerpoint/2010/main" val="245530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Directness of interaction</a:t>
            </a:r>
          </a:p>
        </p:txBody>
      </p:sp>
      <p:sp>
        <p:nvSpPr>
          <p:cNvPr id="3" name="Content Placeholder 2"/>
          <p:cNvSpPr>
            <a:spLocks noGrp="1"/>
          </p:cNvSpPr>
          <p:nvPr>
            <p:ph idx="1"/>
          </p:nvPr>
        </p:nvSpPr>
        <p:spPr>
          <a:xfrm>
            <a:off x="838199" y="1825625"/>
            <a:ext cx="11165238" cy="4351338"/>
          </a:xfrm>
        </p:spPr>
        <p:txBody>
          <a:bodyPr>
            <a:noAutofit/>
          </a:bodyPr>
          <a:lstStyle/>
          <a:p>
            <a:r>
              <a:rPr lang="en-US" dirty="0">
                <a:solidFill>
                  <a:schemeClr val="accent2"/>
                </a:solidFill>
              </a:rPr>
              <a:t>Conceptual separation</a:t>
            </a:r>
          </a:p>
          <a:p>
            <a:pPr lvl="1"/>
            <a:r>
              <a:rPr lang="en-US" dirty="0">
                <a:solidFill>
                  <a:schemeClr val="accent2"/>
                </a:solidFill>
              </a:rPr>
              <a:t>Model discrepancy</a:t>
            </a:r>
          </a:p>
          <a:p>
            <a:r>
              <a:rPr lang="en-US" dirty="0">
                <a:solidFill>
                  <a:schemeClr val="accent6"/>
                </a:solidFill>
              </a:rPr>
              <a:t>Spatial separation</a:t>
            </a:r>
          </a:p>
          <a:p>
            <a:pPr lvl="1"/>
            <a:r>
              <a:rPr lang="en-US" dirty="0">
                <a:solidFill>
                  <a:schemeClr val="accent6"/>
                </a:solidFill>
              </a:rPr>
              <a:t>Distance</a:t>
            </a:r>
          </a:p>
          <a:p>
            <a:r>
              <a:rPr lang="en-US" dirty="0">
                <a:solidFill>
                  <a:schemeClr val="accent1"/>
                </a:solidFill>
              </a:rPr>
              <a:t>Temporal separation</a:t>
            </a:r>
          </a:p>
          <a:p>
            <a:pPr lvl="1"/>
            <a:r>
              <a:rPr lang="en-US" dirty="0">
                <a:solidFill>
                  <a:schemeClr val="accent1"/>
                </a:solidFill>
              </a:rPr>
              <a:t>Latency</a:t>
            </a:r>
          </a:p>
        </p:txBody>
      </p:sp>
      <p:sp>
        <p:nvSpPr>
          <p:cNvPr id="4" name="Date Placeholder 3"/>
          <p:cNvSpPr>
            <a:spLocks noGrp="1"/>
          </p:cNvSpPr>
          <p:nvPr>
            <p:ph type="dt" sz="half" idx="10"/>
          </p:nvPr>
        </p:nvSpPr>
        <p:spPr/>
        <p:txBody>
          <a:bodyPr/>
          <a:lstStyle/>
          <a:p>
            <a:fld id="{D3D798C6-CDD1-4916-8E7F-204AE020BA3A}" type="datetime1">
              <a:rPr lang="en-US" smtClean="0"/>
              <a:t>12/20/2022</a:t>
            </a:fld>
            <a:endParaRPr lang="de-DE"/>
          </a:p>
        </p:txBody>
      </p:sp>
      <p:sp>
        <p:nvSpPr>
          <p:cNvPr id="6" name="Slide Number Placeholder 5"/>
          <p:cNvSpPr>
            <a:spLocks noGrp="1"/>
          </p:cNvSpPr>
          <p:nvPr>
            <p:ph type="sldNum" sz="quarter" idx="12"/>
          </p:nvPr>
        </p:nvSpPr>
        <p:spPr/>
        <p:txBody>
          <a:bodyPr/>
          <a:lstStyle/>
          <a:p>
            <a:fld id="{028978E8-9992-4143-84A0-E909B9321CCA}" type="slidenum">
              <a:rPr lang="de-DE" smtClean="0"/>
              <a:t>35</a:t>
            </a:fld>
            <a:endParaRPr lang="de-DE"/>
          </a:p>
        </p:txBody>
      </p:sp>
      <p:pic>
        <p:nvPicPr>
          <p:cNvPr id="7" name="Content Placeholder 15">
            <a:extLst>
              <a:ext uri="{FF2B5EF4-FFF2-40B4-BE49-F238E27FC236}">
                <a16:creationId xmlns:a16="http://schemas.microsoft.com/office/drawing/2014/main" id="{2DF5D95C-6151-4A7C-BD3E-38A00AA52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744" y="1825625"/>
            <a:ext cx="5773426" cy="3845944"/>
          </a:xfrm>
          <a:prstGeom prst="rect">
            <a:avLst/>
          </a:prstGeom>
          <a:solidFill>
            <a:schemeClr val="bg1"/>
          </a:solidFill>
        </p:spPr>
      </p:pic>
      <p:sp>
        <p:nvSpPr>
          <p:cNvPr id="8" name="Rectangle 7">
            <a:extLst>
              <a:ext uri="{FF2B5EF4-FFF2-40B4-BE49-F238E27FC236}">
                <a16:creationId xmlns:a16="http://schemas.microsoft.com/office/drawing/2014/main" id="{A6BD8F5B-1DB0-48DC-B809-6DD1EC066C4A}"/>
              </a:ext>
            </a:extLst>
          </p:cNvPr>
          <p:cNvSpPr/>
          <p:nvPr/>
        </p:nvSpPr>
        <p:spPr>
          <a:xfrm>
            <a:off x="5460744" y="1825625"/>
            <a:ext cx="5773426" cy="385419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C6BAE7AA-90F5-4995-861C-B07B157BA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561" y="1867131"/>
            <a:ext cx="491675" cy="491675"/>
          </a:xfrm>
          <a:prstGeom prst="rect">
            <a:avLst/>
          </a:prstGeom>
        </p:spPr>
        <p:style>
          <a:lnRef idx="2">
            <a:schemeClr val="accent5">
              <a:shade val="50000"/>
            </a:schemeClr>
          </a:lnRef>
          <a:fillRef idx="1">
            <a:schemeClr val="accent5"/>
          </a:fillRef>
          <a:effectRef idx="0">
            <a:schemeClr val="accent5"/>
          </a:effectRef>
          <a:fontRef idx="minor">
            <a:schemeClr val="lt1"/>
          </a:fontRef>
        </p:style>
      </p:pic>
      <p:cxnSp>
        <p:nvCxnSpPr>
          <p:cNvPr id="10" name="Straight Arrow Connector 9">
            <a:extLst>
              <a:ext uri="{FF2B5EF4-FFF2-40B4-BE49-F238E27FC236}">
                <a16:creationId xmlns:a16="http://schemas.microsoft.com/office/drawing/2014/main" id="{B0EE3721-3B4C-45B6-886E-591D5A4823AE}"/>
              </a:ext>
            </a:extLst>
          </p:cNvPr>
          <p:cNvCxnSpPr>
            <a:cxnSpLocks/>
          </p:cNvCxnSpPr>
          <p:nvPr/>
        </p:nvCxnSpPr>
        <p:spPr>
          <a:xfrm flipH="1">
            <a:off x="9740775" y="2058419"/>
            <a:ext cx="909852" cy="264081"/>
          </a:xfrm>
          <a:prstGeom prst="straightConnector1">
            <a:avLst/>
          </a:prstGeom>
          <a:ln w="88900" cap="rnd" cmpd="sng">
            <a:solidFill>
              <a:schemeClr val="accent1"/>
            </a:solidFill>
            <a:prstDash val="solid"/>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43958E-000B-403E-99FC-835B31F7CE1A}"/>
              </a:ext>
            </a:extLst>
          </p:cNvPr>
          <p:cNvCxnSpPr>
            <a:cxnSpLocks/>
          </p:cNvCxnSpPr>
          <p:nvPr/>
        </p:nvCxnSpPr>
        <p:spPr>
          <a:xfrm flipH="1" flipV="1">
            <a:off x="9272643" y="2636174"/>
            <a:ext cx="1048163" cy="1271167"/>
          </a:xfrm>
          <a:prstGeom prst="straightConnector1">
            <a:avLst/>
          </a:prstGeom>
          <a:ln w="88900" cap="rnd" cmpd="sng">
            <a:solidFill>
              <a:schemeClr val="accent6"/>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992761-3409-47DC-8F03-EBEF1CC1FDAE}"/>
              </a:ext>
            </a:extLst>
          </p:cNvPr>
          <p:cNvCxnSpPr>
            <a:cxnSpLocks/>
          </p:cNvCxnSpPr>
          <p:nvPr/>
        </p:nvCxnSpPr>
        <p:spPr>
          <a:xfrm flipV="1">
            <a:off x="9131616" y="3748597"/>
            <a:ext cx="528851" cy="969293"/>
          </a:xfrm>
          <a:prstGeom prst="straightConnector1">
            <a:avLst/>
          </a:prstGeom>
          <a:ln w="88900" cap="rnd" cmpd="sng">
            <a:solidFill>
              <a:schemeClr val="accent6"/>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6B41B5E1-5C1A-4C71-80E8-C621CCD42381}"/>
              </a:ext>
            </a:extLst>
          </p:cNvPr>
          <p:cNvSpPr/>
          <p:nvPr/>
        </p:nvSpPr>
        <p:spPr>
          <a:xfrm>
            <a:off x="7175437" y="1974365"/>
            <a:ext cx="1956179" cy="541831"/>
          </a:xfrm>
          <a:custGeom>
            <a:avLst/>
            <a:gdLst>
              <a:gd name="connsiteX0" fmla="*/ 0 w 1369325"/>
              <a:gd name="connsiteY0" fmla="*/ 541831 h 541831"/>
              <a:gd name="connsiteX1" fmla="*/ 668740 w 1369325"/>
              <a:gd name="connsiteY1" fmla="*/ 5019 h 541831"/>
              <a:gd name="connsiteX2" fmla="*/ 1369325 w 1369325"/>
              <a:gd name="connsiteY2" fmla="*/ 318917 h 541831"/>
            </a:gdLst>
            <a:ahLst/>
            <a:cxnLst>
              <a:cxn ang="0">
                <a:pos x="connsiteX0" y="connsiteY0"/>
              </a:cxn>
              <a:cxn ang="0">
                <a:pos x="connsiteX1" y="connsiteY1"/>
              </a:cxn>
              <a:cxn ang="0">
                <a:pos x="connsiteX2" y="connsiteY2"/>
              </a:cxn>
            </a:cxnLst>
            <a:rect l="l" t="t" r="r" b="b"/>
            <a:pathLst>
              <a:path w="1369325" h="541831">
                <a:moveTo>
                  <a:pt x="0" y="541831"/>
                </a:moveTo>
                <a:cubicBezTo>
                  <a:pt x="220259" y="292001"/>
                  <a:pt x="440519" y="42171"/>
                  <a:pt x="668740" y="5019"/>
                </a:cubicBezTo>
                <a:cubicBezTo>
                  <a:pt x="896961" y="-32133"/>
                  <a:pt x="1133143" y="143392"/>
                  <a:pt x="1369325" y="318917"/>
                </a:cubicBezTo>
              </a:path>
            </a:pathLst>
          </a:custGeom>
          <a:ln w="88900" cap="rnd" cmpd="sng">
            <a:solidFill>
              <a:schemeClr val="accent2"/>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8B9DC9C-F1E4-4B27-8996-6D0EBF00EFBB}"/>
              </a:ext>
            </a:extLst>
          </p:cNvPr>
          <p:cNvSpPr>
            <a:spLocks noGrp="1"/>
          </p:cNvSpPr>
          <p:nvPr>
            <p:ph type="ftr" sz="quarter" idx="11"/>
          </p:nvPr>
        </p:nvSpPr>
        <p:spPr/>
        <p:txBody>
          <a:bodyPr/>
          <a:lstStyle/>
          <a:p>
            <a:r>
              <a:rPr lang="en-US"/>
              <a:t>Christian Tominski, University of Rostock</a:t>
            </a:r>
            <a:endParaRPr lang="aa-ET" dirty="0"/>
          </a:p>
        </p:txBody>
      </p:sp>
    </p:spTree>
    <p:extLst>
      <p:ext uri="{BB962C8B-B14F-4D97-AF65-F5344CB8AC3E}">
        <p14:creationId xmlns:p14="http://schemas.microsoft.com/office/powerpoint/2010/main" val="3820185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Conceptual separation</a:t>
            </a:r>
          </a:p>
          <a:p>
            <a:r>
              <a:rPr lang="en-US" dirty="0"/>
              <a:t>Due to differences between user’s mental model and system’s represented model</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590A9B03-B941-43C6-8164-6354DAA0B808}"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36</a:t>
            </a:fld>
            <a:endParaRPr lang="aa-ET" dirty="0"/>
          </a:p>
        </p:txBody>
      </p:sp>
      <p:pic>
        <p:nvPicPr>
          <p:cNvPr id="7" name="Graphic 6">
            <a:extLst>
              <a:ext uri="{FF2B5EF4-FFF2-40B4-BE49-F238E27FC236}">
                <a16:creationId xmlns:a16="http://schemas.microsoft.com/office/drawing/2014/main" id="{7A6EB418-0C32-4257-A854-346CFB1B3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429" y="3531037"/>
            <a:ext cx="10027142" cy="2473062"/>
          </a:xfrm>
          <a:prstGeom prst="rect">
            <a:avLst/>
          </a:prstGeom>
        </p:spPr>
      </p:pic>
    </p:spTree>
    <p:extLst>
      <p:ext uri="{BB962C8B-B14F-4D97-AF65-F5344CB8AC3E}">
        <p14:creationId xmlns:p14="http://schemas.microsoft.com/office/powerpoint/2010/main" val="1403229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Spatial separation</a:t>
            </a:r>
          </a:p>
          <a:p>
            <a:r>
              <a:rPr lang="en-US" dirty="0"/>
              <a:t>Due to the spatial distance to be covered during interaction (e.g., pointer movements and eye movements)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2F98F3BB-FAD6-4B36-8FA7-F997F283FEAF}"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37</a:t>
            </a:fld>
            <a:endParaRPr lang="aa-ET" dirty="0"/>
          </a:p>
        </p:txBody>
      </p:sp>
      <p:pic>
        <p:nvPicPr>
          <p:cNvPr id="7" name="Picture 6">
            <a:extLst>
              <a:ext uri="{FF2B5EF4-FFF2-40B4-BE49-F238E27FC236}">
                <a16:creationId xmlns:a16="http://schemas.microsoft.com/office/drawing/2014/main" id="{E95BA35F-0FF4-4599-83EA-F077D993E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115" y="3368149"/>
            <a:ext cx="6599769" cy="2667992"/>
          </a:xfrm>
          <a:prstGeom prst="rect">
            <a:avLst/>
          </a:prstGeom>
        </p:spPr>
      </p:pic>
      <p:sp>
        <p:nvSpPr>
          <p:cNvPr id="11" name="Freeform: Shape 10">
            <a:extLst>
              <a:ext uri="{FF2B5EF4-FFF2-40B4-BE49-F238E27FC236}">
                <a16:creationId xmlns:a16="http://schemas.microsoft.com/office/drawing/2014/main" id="{92F31906-902E-4884-B7CE-1EAC7289220C}"/>
              </a:ext>
            </a:extLst>
          </p:cNvPr>
          <p:cNvSpPr/>
          <p:nvPr/>
        </p:nvSpPr>
        <p:spPr>
          <a:xfrm>
            <a:off x="4245428" y="3291029"/>
            <a:ext cx="4833257" cy="2056195"/>
          </a:xfrm>
          <a:custGeom>
            <a:avLst/>
            <a:gdLst>
              <a:gd name="connsiteX0" fmla="*/ 0 w 4684815"/>
              <a:gd name="connsiteY0" fmla="*/ 970932 h 1255940"/>
              <a:gd name="connsiteX1" fmla="*/ 2185059 w 4684815"/>
              <a:gd name="connsiteY1" fmla="*/ 3093 h 1255940"/>
              <a:gd name="connsiteX2" fmla="*/ 4684815 w 4684815"/>
              <a:gd name="connsiteY2" fmla="*/ 1255940 h 1255940"/>
              <a:gd name="connsiteX0" fmla="*/ 0 w 4684815"/>
              <a:gd name="connsiteY0" fmla="*/ 970932 h 1255940"/>
              <a:gd name="connsiteX1" fmla="*/ 2185059 w 4684815"/>
              <a:gd name="connsiteY1" fmla="*/ 3093 h 1255940"/>
              <a:gd name="connsiteX2" fmla="*/ 4684815 w 4684815"/>
              <a:gd name="connsiteY2" fmla="*/ 1255940 h 1255940"/>
              <a:gd name="connsiteX0" fmla="*/ 0 w 4684815"/>
              <a:gd name="connsiteY0" fmla="*/ 0 h 285008"/>
              <a:gd name="connsiteX1" fmla="*/ 4684815 w 4684815"/>
              <a:gd name="connsiteY1" fmla="*/ 285008 h 285008"/>
              <a:gd name="connsiteX0" fmla="*/ 0 w 3728851"/>
              <a:gd name="connsiteY0" fmla="*/ 0 h 1039091"/>
              <a:gd name="connsiteX1" fmla="*/ 3728851 w 3728851"/>
              <a:gd name="connsiteY1" fmla="*/ 1039091 h 1039091"/>
              <a:gd name="connsiteX0" fmla="*/ 0 w 3728851"/>
              <a:gd name="connsiteY0" fmla="*/ 107268 h 1146359"/>
              <a:gd name="connsiteX1" fmla="*/ 3728851 w 3728851"/>
              <a:gd name="connsiteY1" fmla="*/ 1146359 h 1146359"/>
              <a:gd name="connsiteX0" fmla="*/ 0 w 4767942"/>
              <a:gd name="connsiteY0" fmla="*/ 291438 h 321127"/>
              <a:gd name="connsiteX1" fmla="*/ 4767942 w 4767942"/>
              <a:gd name="connsiteY1" fmla="*/ 321127 h 321127"/>
              <a:gd name="connsiteX0" fmla="*/ 0 w 4690753"/>
              <a:gd name="connsiteY0" fmla="*/ 307008 h 307008"/>
              <a:gd name="connsiteX1" fmla="*/ 4690753 w 4690753"/>
              <a:gd name="connsiteY1" fmla="*/ 301071 h 307008"/>
              <a:gd name="connsiteX0" fmla="*/ 0 w 4690753"/>
              <a:gd name="connsiteY0" fmla="*/ 885921 h 885921"/>
              <a:gd name="connsiteX1" fmla="*/ 4690753 w 4690753"/>
              <a:gd name="connsiteY1" fmla="*/ 879984 h 885921"/>
              <a:gd name="connsiteX0" fmla="*/ 0 w 4862945"/>
              <a:gd name="connsiteY0" fmla="*/ 663026 h 1007411"/>
              <a:gd name="connsiteX1" fmla="*/ 4862945 w 4862945"/>
              <a:gd name="connsiteY1" fmla="*/ 1007411 h 1007411"/>
              <a:gd name="connsiteX0" fmla="*/ 0 w 4862945"/>
              <a:gd name="connsiteY0" fmla="*/ 1180719 h 1525104"/>
              <a:gd name="connsiteX1" fmla="*/ 4862945 w 4862945"/>
              <a:gd name="connsiteY1" fmla="*/ 1525104 h 1525104"/>
              <a:gd name="connsiteX0" fmla="*/ 0 w 4862945"/>
              <a:gd name="connsiteY0" fmla="*/ 1257810 h 1602195"/>
              <a:gd name="connsiteX1" fmla="*/ 4862945 w 4862945"/>
              <a:gd name="connsiteY1" fmla="*/ 1602195 h 1602195"/>
              <a:gd name="connsiteX0" fmla="*/ 0 w 4607626"/>
              <a:gd name="connsiteY0" fmla="*/ 1500768 h 1500768"/>
              <a:gd name="connsiteX1" fmla="*/ 4607626 w 4607626"/>
              <a:gd name="connsiteY1" fmla="*/ 1477018 h 1500768"/>
              <a:gd name="connsiteX0" fmla="*/ 0 w 4607626"/>
              <a:gd name="connsiteY0" fmla="*/ 1532463 h 1532463"/>
              <a:gd name="connsiteX1" fmla="*/ 4607626 w 4607626"/>
              <a:gd name="connsiteY1" fmla="*/ 1508713 h 1532463"/>
              <a:gd name="connsiteX0" fmla="*/ 0 w 4833257"/>
              <a:gd name="connsiteY0" fmla="*/ 1930946 h 1930946"/>
              <a:gd name="connsiteX1" fmla="*/ 4833257 w 4833257"/>
              <a:gd name="connsiteY1" fmla="*/ 1343118 h 1930946"/>
              <a:gd name="connsiteX0" fmla="*/ 0 w 4833257"/>
              <a:gd name="connsiteY0" fmla="*/ 2073439 h 2073439"/>
              <a:gd name="connsiteX1" fmla="*/ 4833257 w 4833257"/>
              <a:gd name="connsiteY1" fmla="*/ 1485611 h 2073439"/>
              <a:gd name="connsiteX0" fmla="*/ 0 w 4833257"/>
              <a:gd name="connsiteY0" fmla="*/ 2118521 h 2118521"/>
              <a:gd name="connsiteX1" fmla="*/ 4833257 w 4833257"/>
              <a:gd name="connsiteY1" fmla="*/ 1530693 h 2118521"/>
              <a:gd name="connsiteX0" fmla="*/ 0 w 4833257"/>
              <a:gd name="connsiteY0" fmla="*/ 2056195 h 2056195"/>
              <a:gd name="connsiteX1" fmla="*/ 4833257 w 4833257"/>
              <a:gd name="connsiteY1" fmla="*/ 1468367 h 2056195"/>
            </a:gdLst>
            <a:ahLst/>
            <a:cxnLst>
              <a:cxn ang="0">
                <a:pos x="connsiteX0" y="connsiteY0"/>
              </a:cxn>
              <a:cxn ang="0">
                <a:pos x="connsiteX1" y="connsiteY1"/>
              </a:cxn>
            </a:cxnLst>
            <a:rect l="l" t="t" r="r" b="b"/>
            <a:pathLst>
              <a:path w="4833257" h="2056195">
                <a:moveTo>
                  <a:pt x="0" y="2056195"/>
                </a:moveTo>
                <a:cubicBezTo>
                  <a:pt x="1136072" y="1286279"/>
                  <a:pt x="3441867" y="-1793389"/>
                  <a:pt x="4833257" y="1468367"/>
                </a:cubicBezTo>
              </a:path>
            </a:pathLst>
          </a:custGeom>
          <a:noFill/>
          <a:ln w="22225" cap="rnd">
            <a:solidFill>
              <a:schemeClr val="bg1">
                <a:lumMod val="50000"/>
              </a:schemeClr>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000119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Temporal separation</a:t>
            </a:r>
          </a:p>
          <a:p>
            <a:r>
              <a:rPr lang="en-US" dirty="0"/>
              <a:t>Due to the latency between user’s actions and system’s response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04A1128-051C-429E-BFED-36F9C2E62C98}"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38</a:t>
            </a:fld>
            <a:endParaRPr lang="aa-ET" dirty="0"/>
          </a:p>
        </p:txBody>
      </p:sp>
      <p:pic>
        <p:nvPicPr>
          <p:cNvPr id="7" name="Graphic 6">
            <a:extLst>
              <a:ext uri="{FF2B5EF4-FFF2-40B4-BE49-F238E27FC236}">
                <a16:creationId xmlns:a16="http://schemas.microsoft.com/office/drawing/2014/main" id="{2CCF367B-3E85-4102-BA57-D9ACF67613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4767" y="2957513"/>
            <a:ext cx="8302466" cy="3157538"/>
          </a:xfrm>
          <a:prstGeom prst="rect">
            <a:avLst/>
          </a:prstGeom>
        </p:spPr>
      </p:pic>
      <p:sp>
        <p:nvSpPr>
          <p:cNvPr id="3" name="TextBox 2">
            <a:extLst>
              <a:ext uri="{FF2B5EF4-FFF2-40B4-BE49-F238E27FC236}">
                <a16:creationId xmlns:a16="http://schemas.microsoft.com/office/drawing/2014/main" id="{28DBC201-1C21-46CA-AC72-86F463336DC5}"/>
              </a:ext>
            </a:extLst>
          </p:cNvPr>
          <p:cNvSpPr txBox="1"/>
          <p:nvPr/>
        </p:nvSpPr>
        <p:spPr>
          <a:xfrm>
            <a:off x="838200" y="3429000"/>
            <a:ext cx="1306286" cy="1169551"/>
          </a:xfrm>
          <a:prstGeom prst="rect">
            <a:avLst/>
          </a:prstGeom>
          <a:noFill/>
        </p:spPr>
        <p:txBody>
          <a:bodyPr wrap="square" rtlCol="0">
            <a:spAutoFit/>
          </a:bodyPr>
          <a:lstStyle/>
          <a:p>
            <a:r>
              <a:rPr lang="en-US" sz="1400" dirty="0"/>
              <a:t>Long-running computation</a:t>
            </a:r>
            <a:br>
              <a:rPr lang="en-US" sz="1400" dirty="0"/>
            </a:br>
            <a:r>
              <a:rPr lang="en-US" sz="1400" dirty="0"/>
              <a:t>may block interaction cycle</a:t>
            </a:r>
            <a:endParaRPr lang="en-DE" sz="1400" dirty="0"/>
          </a:p>
        </p:txBody>
      </p:sp>
      <p:sp>
        <p:nvSpPr>
          <p:cNvPr id="9" name="TextBox 8">
            <a:extLst>
              <a:ext uri="{FF2B5EF4-FFF2-40B4-BE49-F238E27FC236}">
                <a16:creationId xmlns:a16="http://schemas.microsoft.com/office/drawing/2014/main" id="{6F52CD38-5E33-4807-A288-E67B430E2D73}"/>
              </a:ext>
            </a:extLst>
          </p:cNvPr>
          <p:cNvSpPr txBox="1"/>
          <p:nvPr/>
        </p:nvSpPr>
        <p:spPr>
          <a:xfrm>
            <a:off x="9982200" y="3429000"/>
            <a:ext cx="1306286" cy="954107"/>
          </a:xfrm>
          <a:prstGeom prst="rect">
            <a:avLst/>
          </a:prstGeom>
          <a:noFill/>
        </p:spPr>
        <p:txBody>
          <a:bodyPr wrap="square" rtlCol="0">
            <a:spAutoFit/>
          </a:bodyPr>
          <a:lstStyle/>
          <a:p>
            <a:r>
              <a:rPr lang="en-US" sz="1400" dirty="0"/>
              <a:t>Progressive processing ensures system responsiveness</a:t>
            </a:r>
            <a:endParaRPr lang="en-DE" sz="1400" dirty="0"/>
          </a:p>
        </p:txBody>
      </p:sp>
    </p:spTree>
    <p:extLst>
      <p:ext uri="{BB962C8B-B14F-4D97-AF65-F5344CB8AC3E}">
        <p14:creationId xmlns:p14="http://schemas.microsoft.com/office/powerpoint/2010/main" val="137315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Scenarios of different directness</a:t>
            </a:r>
            <a:endParaRPr lang="en-US" dirty="0"/>
          </a:p>
          <a:p>
            <a:pPr marL="457200" lvl="1" indent="0">
              <a:buNone/>
            </a:pPr>
            <a:r>
              <a:rPr lang="en-US" dirty="0"/>
              <a:t>Example interaction: Zoom in to look at details of interesting nodes in a graph </a:t>
            </a:r>
          </a:p>
          <a:p>
            <a:pPr marL="0" indent="0">
              <a:buNone/>
            </a:pPr>
            <a:endParaRPr lang="en-US" b="1" dirty="0"/>
          </a:p>
          <a:p>
            <a:r>
              <a:rPr lang="en-US" dirty="0"/>
              <a:t>Source code editing</a:t>
            </a:r>
          </a:p>
          <a:p>
            <a:pPr lvl="1"/>
            <a:r>
              <a:rPr lang="en-US" dirty="0"/>
              <a:t>Edit source code and compile (very low degree of directness)</a:t>
            </a:r>
          </a:p>
          <a:p>
            <a:r>
              <a:rPr lang="en-US" dirty="0"/>
              <a:t>Scripting commands</a:t>
            </a:r>
          </a:p>
          <a:p>
            <a:pPr lvl="1"/>
            <a:r>
              <a:rPr lang="en-US" dirty="0"/>
              <a:t>Execute scripting commands (moderate degree of directness)</a:t>
            </a:r>
          </a:p>
          <a:p>
            <a:r>
              <a:rPr lang="en-US" dirty="0"/>
              <a:t>Graphical interface</a:t>
            </a:r>
          </a:p>
          <a:p>
            <a:pPr lvl="1"/>
            <a:r>
              <a:rPr lang="en-US" dirty="0"/>
              <a:t>Control zoom via graphical controls (good degree of directness)</a:t>
            </a:r>
          </a:p>
          <a:p>
            <a:pPr lvl="1"/>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EF4BE31E-C5A1-4258-A64A-25D9AFD232C3}"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39</a:t>
            </a:fld>
            <a:endParaRPr lang="aa-ET" dirty="0"/>
          </a:p>
        </p:txBody>
      </p:sp>
    </p:spTree>
    <p:extLst>
      <p:ext uri="{BB962C8B-B14F-4D97-AF65-F5344CB8AC3E}">
        <p14:creationId xmlns:p14="http://schemas.microsoft.com/office/powerpoint/2010/main" val="48274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in the loop</a:t>
            </a:r>
          </a:p>
        </p:txBody>
      </p:sp>
      <p:sp>
        <p:nvSpPr>
          <p:cNvPr id="12" name="Content Placeholder 11"/>
          <p:cNvSpPr>
            <a:spLocks noGrp="1"/>
          </p:cNvSpPr>
          <p:nvPr>
            <p:ph idx="1"/>
          </p:nvPr>
        </p:nvSpPr>
        <p:spPr/>
        <p:txBody>
          <a:bodyPr/>
          <a:lstStyle/>
          <a:p>
            <a:pPr marL="0" indent="0">
              <a:buNone/>
            </a:pPr>
            <a:r>
              <a:rPr lang="en-US" b="1" dirty="0"/>
              <a:t>Why is interaction with the user necessary?</a:t>
            </a:r>
          </a:p>
        </p:txBody>
      </p:sp>
      <p:sp>
        <p:nvSpPr>
          <p:cNvPr id="4" name="Date Placeholder 3"/>
          <p:cNvSpPr>
            <a:spLocks noGrp="1"/>
          </p:cNvSpPr>
          <p:nvPr>
            <p:ph type="dt" sz="half" idx="10"/>
          </p:nvPr>
        </p:nvSpPr>
        <p:spPr/>
        <p:txBody>
          <a:bodyPr/>
          <a:lstStyle/>
          <a:p>
            <a:fld id="{115711C1-618E-44DE-A146-BD3ADBFFDC34}" type="datetime1">
              <a:rPr lang="en-US" smtClean="0"/>
              <a:t>12/20/2022</a:t>
            </a:fld>
            <a:endParaRPr lang="en-US" dirty="0"/>
          </a:p>
        </p:txBody>
      </p:sp>
      <p:sp>
        <p:nvSpPr>
          <p:cNvPr id="11" name="Footer Placeholder 10"/>
          <p:cNvSpPr>
            <a:spLocks noGrp="1"/>
          </p:cNvSpPr>
          <p:nvPr>
            <p:ph type="ftr" sz="quarter" idx="11"/>
          </p:nvPr>
        </p:nvSpPr>
        <p:spPr/>
        <p:txBody>
          <a:bodyPr/>
          <a:lstStyle/>
          <a:p>
            <a:r>
              <a:rPr lang="en-US"/>
              <a:t>Christian Tominski, University of Rostock</a:t>
            </a:r>
            <a:endParaRPr lang="de-DE" dirty="0"/>
          </a:p>
        </p:txBody>
      </p:sp>
      <p:sp>
        <p:nvSpPr>
          <p:cNvPr id="5" name="Slide Number Placeholder 4"/>
          <p:cNvSpPr>
            <a:spLocks noGrp="1"/>
          </p:cNvSpPr>
          <p:nvPr>
            <p:ph type="sldNum" sz="quarter" idx="12"/>
          </p:nvPr>
        </p:nvSpPr>
        <p:spPr/>
        <p:txBody>
          <a:bodyPr/>
          <a:lstStyle/>
          <a:p>
            <a:fld id="{16A76B8A-153A-4619-A858-3E939E03F13A}" type="slidenum">
              <a:rPr lang="en-US" smtClean="0"/>
              <a:pPr/>
              <a:t>4</a:t>
            </a:fld>
            <a:endParaRPr lang="en-US" dirty="0"/>
          </a:p>
        </p:txBody>
      </p:sp>
      <p:sp>
        <p:nvSpPr>
          <p:cNvPr id="8" name="Rectangle 7"/>
          <p:cNvSpPr/>
          <p:nvPr/>
        </p:nvSpPr>
        <p:spPr>
          <a:xfrm>
            <a:off x="4494302" y="2785487"/>
            <a:ext cx="2417841" cy="584775"/>
          </a:xfrm>
          <a:prstGeom prst="rect">
            <a:avLst/>
          </a:prstGeom>
        </p:spPr>
        <p:txBody>
          <a:bodyPr wrap="none">
            <a:spAutoFit/>
          </a:bodyPr>
          <a:lstStyle/>
          <a:p>
            <a:pPr algn="r"/>
            <a:r>
              <a:rPr lang="en-US" sz="3200" b="1" dirty="0"/>
              <a:t>Computation</a:t>
            </a:r>
          </a:p>
        </p:txBody>
      </p:sp>
      <p:sp>
        <p:nvSpPr>
          <p:cNvPr id="10" name="Rectangle 9"/>
          <p:cNvSpPr/>
          <p:nvPr/>
        </p:nvSpPr>
        <p:spPr>
          <a:xfrm>
            <a:off x="1165056" y="2493134"/>
            <a:ext cx="5747087" cy="461665"/>
          </a:xfrm>
          <a:prstGeom prst="rect">
            <a:avLst/>
          </a:prstGeom>
        </p:spPr>
        <p:txBody>
          <a:bodyPr wrap="none">
            <a:spAutoFit/>
          </a:bodyPr>
          <a:lstStyle/>
          <a:p>
            <a:pPr algn="r"/>
            <a:r>
              <a:rPr lang="en-US" sz="2400" i="1" dirty="0"/>
              <a:t>Clear problem, answer can be computed, do:</a:t>
            </a:r>
          </a:p>
        </p:txBody>
      </p:sp>
      <p:sp>
        <p:nvSpPr>
          <p:cNvPr id="15" name="Rectangle 14"/>
          <p:cNvSpPr/>
          <p:nvPr/>
        </p:nvSpPr>
        <p:spPr>
          <a:xfrm>
            <a:off x="6411711" y="4039358"/>
            <a:ext cx="2355774" cy="584775"/>
          </a:xfrm>
          <a:prstGeom prst="rect">
            <a:avLst/>
          </a:prstGeom>
        </p:spPr>
        <p:txBody>
          <a:bodyPr wrap="none">
            <a:spAutoFit/>
          </a:bodyPr>
          <a:lstStyle/>
          <a:p>
            <a:pPr algn="r"/>
            <a:r>
              <a:rPr lang="en-US" sz="3200" b="1" dirty="0"/>
              <a:t>Visualization</a:t>
            </a:r>
          </a:p>
        </p:txBody>
      </p:sp>
      <p:sp>
        <p:nvSpPr>
          <p:cNvPr id="16" name="Rectangle 15"/>
          <p:cNvSpPr/>
          <p:nvPr/>
        </p:nvSpPr>
        <p:spPr>
          <a:xfrm>
            <a:off x="1396879" y="3734466"/>
            <a:ext cx="7370607" cy="461665"/>
          </a:xfrm>
          <a:prstGeom prst="rect">
            <a:avLst/>
          </a:prstGeom>
        </p:spPr>
        <p:txBody>
          <a:bodyPr wrap="none">
            <a:spAutoFit/>
          </a:bodyPr>
          <a:lstStyle/>
          <a:p>
            <a:pPr algn="r"/>
            <a:r>
              <a:rPr lang="en-US" sz="2400" i="1" dirty="0"/>
              <a:t>Ill-defined problem, answer can hardly be computed, add:</a:t>
            </a:r>
          </a:p>
        </p:txBody>
      </p:sp>
      <p:sp>
        <p:nvSpPr>
          <p:cNvPr id="20" name="Rectangle 19"/>
          <p:cNvSpPr/>
          <p:nvPr/>
        </p:nvSpPr>
        <p:spPr>
          <a:xfrm>
            <a:off x="8550376" y="5298951"/>
            <a:ext cx="2048767" cy="584775"/>
          </a:xfrm>
          <a:prstGeom prst="rect">
            <a:avLst/>
          </a:prstGeom>
        </p:spPr>
        <p:txBody>
          <a:bodyPr wrap="none">
            <a:spAutoFit/>
          </a:bodyPr>
          <a:lstStyle/>
          <a:p>
            <a:pPr algn="r"/>
            <a:r>
              <a:rPr lang="en-US" sz="3200" b="1" dirty="0"/>
              <a:t>Interaction</a:t>
            </a:r>
          </a:p>
        </p:txBody>
      </p:sp>
      <p:sp>
        <p:nvSpPr>
          <p:cNvPr id="21" name="Rectangle 20"/>
          <p:cNvSpPr/>
          <p:nvPr/>
        </p:nvSpPr>
        <p:spPr>
          <a:xfrm>
            <a:off x="2158178" y="4992655"/>
            <a:ext cx="8440965" cy="461665"/>
          </a:xfrm>
          <a:prstGeom prst="rect">
            <a:avLst/>
          </a:prstGeom>
        </p:spPr>
        <p:txBody>
          <a:bodyPr wrap="none">
            <a:spAutoFit/>
          </a:bodyPr>
          <a:lstStyle/>
          <a:p>
            <a:pPr algn="r"/>
            <a:r>
              <a:rPr lang="en-US" sz="2400" i="1" dirty="0"/>
              <a:t>If single computation and visual representation do not suffice, add:</a:t>
            </a:r>
          </a:p>
        </p:txBody>
      </p:sp>
      <p:sp>
        <p:nvSpPr>
          <p:cNvPr id="22" name="Bent Arrow 21"/>
          <p:cNvSpPr/>
          <p:nvPr/>
        </p:nvSpPr>
        <p:spPr>
          <a:xfrm rot="5400000">
            <a:off x="6934837" y="3055180"/>
            <a:ext cx="673266" cy="718654"/>
          </a:xfrm>
          <a:prstGeom prst="bentArrow">
            <a:avLst>
              <a:gd name="adj1" fmla="val 12087"/>
              <a:gd name="adj2" fmla="val 17463"/>
              <a:gd name="adj3" fmla="val 40863"/>
              <a:gd name="adj4" fmla="val 437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p:cNvSpPr txBox="1"/>
          <p:nvPr/>
        </p:nvSpPr>
        <p:spPr>
          <a:xfrm rot="21282817">
            <a:off x="9346247" y="5748647"/>
            <a:ext cx="2505792" cy="231782"/>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200" dirty="0"/>
              <a:t>Many real-world problems are here!</a:t>
            </a:r>
          </a:p>
        </p:txBody>
      </p:sp>
      <p:sp>
        <p:nvSpPr>
          <p:cNvPr id="17" name="Bent Arrow 16"/>
          <p:cNvSpPr/>
          <p:nvPr/>
        </p:nvSpPr>
        <p:spPr>
          <a:xfrm rot="5400000">
            <a:off x="8790179" y="4318006"/>
            <a:ext cx="673266" cy="718654"/>
          </a:xfrm>
          <a:prstGeom prst="bentArrow">
            <a:avLst>
              <a:gd name="adj1" fmla="val 12087"/>
              <a:gd name="adj2" fmla="val 17463"/>
              <a:gd name="adj3" fmla="val 40863"/>
              <a:gd name="adj4" fmla="val 437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7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1" grpId="0"/>
      <p:bldP spid="22" grpId="0" animBg="1"/>
      <p:bldP spid="27"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Scenarios of different directness</a:t>
            </a:r>
          </a:p>
          <a:p>
            <a:r>
              <a:rPr lang="en-US" dirty="0"/>
              <a:t>Direct manipulation</a:t>
            </a:r>
          </a:p>
          <a:p>
            <a:pPr lvl="1"/>
            <a:r>
              <a:rPr lang="en-US" dirty="0"/>
              <a:t>Use mouse to draw elastic rectangle around nodes (high degree of directness)</a:t>
            </a:r>
          </a:p>
          <a:p>
            <a:r>
              <a:rPr lang="en-US" dirty="0"/>
              <a:t>Direct touch</a:t>
            </a:r>
          </a:p>
          <a:p>
            <a:pPr lvl="1"/>
            <a:r>
              <a:rPr lang="en-US" dirty="0"/>
              <a:t>Use fingers to draw elastic rectangle (yet higher degree of directness)</a:t>
            </a:r>
          </a:p>
          <a:p>
            <a:endParaRPr lang="en-US" dirty="0"/>
          </a:p>
          <a:p>
            <a:r>
              <a:rPr lang="en-US" dirty="0"/>
              <a:t>Despite the seemingly clear preference for direct touch, each scenario has its advantages and disadvantages</a:t>
            </a:r>
          </a:p>
          <a:p>
            <a:r>
              <a:rPr lang="en-US" dirty="0">
                <a:solidFill>
                  <a:schemeClr val="accent1">
                    <a:lumMod val="60000"/>
                    <a:lumOff val="40000"/>
                  </a:schemeClr>
                </a:solidFill>
              </a:rPr>
              <a:t>Think about: What are these (dis)advantages?</a:t>
            </a:r>
          </a:p>
          <a:p>
            <a:pPr marL="0" indent="0">
              <a:buNone/>
            </a:pP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AE0D14A-7C18-4651-B56E-C34A8E83F966}"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40</a:t>
            </a:fld>
            <a:endParaRPr lang="aa-ET" dirty="0"/>
          </a:p>
        </p:txBody>
      </p:sp>
    </p:spTree>
    <p:extLst>
      <p:ext uri="{BB962C8B-B14F-4D97-AF65-F5344CB8AC3E}">
        <p14:creationId xmlns:p14="http://schemas.microsoft.com/office/powerpoint/2010/main" val="1765598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Directness of interaction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Scenarios of different directness</a:t>
            </a:r>
          </a:p>
          <a:p>
            <a:pPr lvl="1"/>
            <a:endParaRPr lang="en-US" dirty="0"/>
          </a:p>
          <a:p>
            <a:pPr lvl="1"/>
            <a:endParaRPr lang="en-US" dirty="0"/>
          </a:p>
          <a:p>
            <a:pPr lvl="1"/>
            <a:endParaRPr lang="en-US" dirty="0"/>
          </a:p>
          <a:p>
            <a:pPr marL="457200" lvl="1" indent="0">
              <a:buNone/>
            </a:pPr>
            <a:endParaRPr lang="en-US" dirty="0"/>
          </a:p>
          <a:p>
            <a:pPr marL="457200" lvl="1" indent="0">
              <a:buNone/>
            </a:pPr>
            <a:r>
              <a:rPr lang="en-US" dirty="0"/>
              <a:t>Summarizing view with</a:t>
            </a:r>
            <a:br>
              <a:rPr lang="en-US" dirty="0"/>
            </a:br>
            <a:r>
              <a:rPr lang="en-US" dirty="0"/>
              <a:t>approximate degrees</a:t>
            </a:r>
            <a:br>
              <a:rPr lang="en-US" dirty="0"/>
            </a:br>
            <a:r>
              <a:rPr lang="en-US" dirty="0"/>
              <a:t>of separation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BF96940-82C7-42F6-A784-08035599405D}"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41</a:t>
            </a:fld>
            <a:endParaRPr lang="aa-ET" dirty="0"/>
          </a:p>
        </p:txBody>
      </p:sp>
      <p:pic>
        <p:nvPicPr>
          <p:cNvPr id="7" name="Graphic 6">
            <a:extLst>
              <a:ext uri="{FF2B5EF4-FFF2-40B4-BE49-F238E27FC236}">
                <a16:creationId xmlns:a16="http://schemas.microsoft.com/office/drawing/2014/main" id="{B0E8ED5F-49F0-44F9-A545-2D5EC8495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6036" y="1562697"/>
            <a:ext cx="7643877" cy="4976215"/>
          </a:xfrm>
          <a:prstGeom prst="rect">
            <a:avLst/>
          </a:prstGeom>
        </p:spPr>
      </p:pic>
    </p:spTree>
    <p:extLst>
      <p:ext uri="{BB962C8B-B14F-4D97-AF65-F5344CB8AC3E}">
        <p14:creationId xmlns:p14="http://schemas.microsoft.com/office/powerpoint/2010/main" val="2458218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Design guidelines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We learned that reducing separation leads to direct interaction, which in turn is good for reducing interaction costs</a:t>
            </a:r>
          </a:p>
          <a:p>
            <a:endParaRPr lang="en-US" dirty="0"/>
          </a:p>
          <a:p>
            <a:r>
              <a:rPr lang="en-US" dirty="0"/>
              <a:t>In addition to striving for directness, there are further design guidelines to be taken into account</a:t>
            </a:r>
          </a:p>
          <a:p>
            <a:pPr lvl="1"/>
            <a:r>
              <a:rPr lang="en-US" b="1" dirty="0"/>
              <a:t>Golden rules</a:t>
            </a:r>
          </a:p>
          <a:p>
            <a:pPr lvl="1"/>
            <a:r>
              <a:rPr lang="en-US" b="1" dirty="0"/>
              <a:t>Fluid interaction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4DF2F6D-8245-47C1-9744-F5F527F0844B}"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42</a:t>
            </a:fld>
            <a:endParaRPr lang="aa-ET" dirty="0"/>
          </a:p>
        </p:txBody>
      </p:sp>
    </p:spTree>
    <p:extLst>
      <p:ext uri="{BB962C8B-B14F-4D97-AF65-F5344CB8AC3E}">
        <p14:creationId xmlns:p14="http://schemas.microsoft.com/office/powerpoint/2010/main" val="1937438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Design guidelines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Golden rules</a:t>
            </a:r>
            <a:r>
              <a:rPr lang="en-US" dirty="0"/>
              <a:t> </a:t>
            </a:r>
            <a:r>
              <a:rPr lang="en-US" sz="2000" dirty="0"/>
              <a:t>(</a:t>
            </a:r>
            <a:r>
              <a:rPr lang="en-US" sz="2000" dirty="0" err="1">
                <a:hlinkClick r:id="rId3"/>
              </a:rPr>
              <a:t>Shneiderman</a:t>
            </a:r>
            <a:r>
              <a:rPr lang="en-US" sz="2000" dirty="0">
                <a:hlinkClick r:id="rId3"/>
              </a:rPr>
              <a:t> &amp; </a:t>
            </a:r>
            <a:r>
              <a:rPr lang="en-US" sz="2000" dirty="0" err="1">
                <a:hlinkClick r:id="rId3"/>
              </a:rPr>
              <a:t>Plaisant</a:t>
            </a:r>
            <a:r>
              <a:rPr lang="en-US" sz="2000" dirty="0">
                <a:hlinkClick r:id="rId3"/>
              </a:rPr>
              <a:t>, 2010</a:t>
            </a:r>
            <a:r>
              <a:rPr lang="en-US" sz="2000" dirty="0"/>
              <a:t>)</a:t>
            </a:r>
            <a:endParaRPr lang="en-US" b="1" dirty="0"/>
          </a:p>
          <a:p>
            <a:pPr marL="514350" indent="-514350">
              <a:buFont typeface="+mj-lt"/>
              <a:buAutoNum type="arabicPeriod"/>
            </a:pPr>
            <a:r>
              <a:rPr lang="en-US" b="1" dirty="0"/>
              <a:t>Strive for consistency. </a:t>
            </a:r>
            <a:r>
              <a:rPr lang="en-US" dirty="0"/>
              <a:t>Consistent actions should be required in similar contexts and be responded to consistently.</a:t>
            </a:r>
          </a:p>
          <a:p>
            <a:pPr marL="514350" indent="-514350">
              <a:buFont typeface="+mj-lt"/>
              <a:buAutoNum type="arabicPeriod"/>
            </a:pPr>
            <a:r>
              <a:rPr lang="en-US" b="1" dirty="0"/>
              <a:t>Cater to universal usability. </a:t>
            </a:r>
            <a:r>
              <a:rPr lang="en-US" dirty="0"/>
              <a:t>The system should be usable for novices, casual users, and experts alike.</a:t>
            </a:r>
          </a:p>
          <a:p>
            <a:pPr marL="514350" indent="-514350">
              <a:buFont typeface="+mj-lt"/>
              <a:buAutoNum type="arabicPeriod"/>
            </a:pPr>
            <a:r>
              <a:rPr lang="en-US" b="1" dirty="0"/>
              <a:t>Offer informative feedback. </a:t>
            </a:r>
            <a:r>
              <a:rPr lang="en-US" dirty="0"/>
              <a:t>For each possible action, there should be informative feedback appropriate to its importance.</a:t>
            </a:r>
          </a:p>
          <a:p>
            <a:pPr marL="514350" indent="-514350">
              <a:buFont typeface="+mj-lt"/>
              <a:buAutoNum type="arabicPeriod"/>
            </a:pPr>
            <a:r>
              <a:rPr lang="en-US" b="1" dirty="0"/>
              <a:t>Design dialogs to yield closure. </a:t>
            </a:r>
            <a:r>
              <a:rPr lang="en-US" dirty="0"/>
              <a:t>Action sequences should have a well-defined beginning, middle, and end.</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C0F90801-46DF-4077-B858-2D3C1F64157F}"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43</a:t>
            </a:fld>
            <a:endParaRPr lang="aa-ET" dirty="0"/>
          </a:p>
        </p:txBody>
      </p:sp>
    </p:spTree>
    <p:extLst>
      <p:ext uri="{BB962C8B-B14F-4D97-AF65-F5344CB8AC3E}">
        <p14:creationId xmlns:p14="http://schemas.microsoft.com/office/powerpoint/2010/main" val="3863142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Design guidelines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Golden rules </a:t>
            </a:r>
            <a:r>
              <a:rPr lang="en-US" sz="2000" dirty="0"/>
              <a:t>(</a:t>
            </a:r>
            <a:r>
              <a:rPr lang="en-US" sz="2000" dirty="0" err="1">
                <a:hlinkClick r:id="rId3"/>
              </a:rPr>
              <a:t>Shneiderman</a:t>
            </a:r>
            <a:r>
              <a:rPr lang="en-US" sz="2000" dirty="0">
                <a:hlinkClick r:id="rId3"/>
              </a:rPr>
              <a:t> &amp; </a:t>
            </a:r>
            <a:r>
              <a:rPr lang="en-US" sz="2000" dirty="0" err="1">
                <a:hlinkClick r:id="rId3"/>
              </a:rPr>
              <a:t>Plaisant</a:t>
            </a:r>
            <a:r>
              <a:rPr lang="en-US" sz="2000" dirty="0">
                <a:hlinkClick r:id="rId3"/>
              </a:rPr>
              <a:t>, 2010</a:t>
            </a:r>
            <a:r>
              <a:rPr lang="en-US" sz="2000" dirty="0"/>
              <a:t>)</a:t>
            </a:r>
            <a:endParaRPr lang="en-US" sz="2000" b="1" dirty="0"/>
          </a:p>
          <a:p>
            <a:pPr marL="514350" indent="-514350">
              <a:buFont typeface="+mj-lt"/>
              <a:buAutoNum type="arabicPeriod" startAt="5"/>
            </a:pPr>
            <a:r>
              <a:rPr lang="en-US" b="1" dirty="0"/>
              <a:t>Prevent errors. </a:t>
            </a:r>
            <a:r>
              <a:rPr lang="en-US" dirty="0"/>
              <a:t>The system should prevent serious errors and be able to recover from minor problems.</a:t>
            </a:r>
          </a:p>
          <a:p>
            <a:pPr marL="514350" indent="-514350">
              <a:buFont typeface="+mj-lt"/>
              <a:buAutoNum type="arabicPeriod" startAt="5"/>
            </a:pPr>
            <a:r>
              <a:rPr lang="en-US" b="1" dirty="0"/>
              <a:t>Permit easy reversal of actions. </a:t>
            </a:r>
            <a:r>
              <a:rPr lang="en-US" dirty="0"/>
              <a:t>Actions should be reversible to allow for undoing accidental actions and to encourage exploration.</a:t>
            </a:r>
          </a:p>
          <a:p>
            <a:pPr marL="514350" indent="-514350">
              <a:buFont typeface="+mj-lt"/>
              <a:buAutoNum type="arabicPeriod" startAt="5"/>
            </a:pPr>
            <a:r>
              <a:rPr lang="en-US" b="1" dirty="0"/>
              <a:t>Support internal locus of control. </a:t>
            </a:r>
            <a:r>
              <a:rPr lang="en-US" dirty="0"/>
              <a:t>Users should be given the feeling that they are in charge, not the computer.</a:t>
            </a:r>
          </a:p>
          <a:p>
            <a:pPr marL="514350" indent="-514350">
              <a:buFont typeface="+mj-lt"/>
              <a:buAutoNum type="arabicPeriod" startAt="5"/>
            </a:pPr>
            <a:r>
              <a:rPr lang="en-US" b="1" dirty="0"/>
              <a:t>Reduce short-term memory load. </a:t>
            </a:r>
            <a:r>
              <a:rPr lang="en-US" dirty="0"/>
              <a:t>Short-term memory load should be limited to seven plus minus two chunks of information.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1D697D9-4A3D-44A1-88DB-E05037C3FE8C}"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44</a:t>
            </a:fld>
            <a:endParaRPr lang="aa-ET" dirty="0"/>
          </a:p>
        </p:txBody>
      </p:sp>
    </p:spTree>
    <p:extLst>
      <p:ext uri="{BB962C8B-B14F-4D97-AF65-F5344CB8AC3E}">
        <p14:creationId xmlns:p14="http://schemas.microsoft.com/office/powerpoint/2010/main" val="1812383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Design guidelines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Fluid interaction </a:t>
            </a:r>
            <a:r>
              <a:rPr lang="en-US" sz="2000" dirty="0"/>
              <a:t>(</a:t>
            </a:r>
            <a:r>
              <a:rPr lang="en-US" sz="2000" dirty="0" err="1">
                <a:hlinkClick r:id="rId3"/>
              </a:rPr>
              <a:t>Elmqvist</a:t>
            </a:r>
            <a:r>
              <a:rPr lang="en-US" sz="2000" dirty="0">
                <a:hlinkClick r:id="rId3"/>
              </a:rPr>
              <a:t> et al., 2011</a:t>
            </a:r>
            <a:r>
              <a:rPr lang="en-US" sz="2000" dirty="0"/>
              <a:t>)</a:t>
            </a:r>
            <a:endParaRPr lang="en-US" sz="2000" b="1" dirty="0"/>
          </a:p>
          <a:p>
            <a:r>
              <a:rPr lang="en-US" dirty="0"/>
              <a:t>Promote flow</a:t>
            </a:r>
          </a:p>
          <a:p>
            <a:r>
              <a:rPr lang="en-US" dirty="0"/>
              <a:t>Support direct manipulation</a:t>
            </a:r>
          </a:p>
          <a:p>
            <a:r>
              <a:rPr lang="en-US" dirty="0"/>
              <a:t>Minimize the gulfs of execution and evaluation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A05BD86-6559-455A-9A32-D0D2BC4479F8}"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45</a:t>
            </a:fld>
            <a:endParaRPr lang="aa-ET" dirty="0"/>
          </a:p>
        </p:txBody>
      </p:sp>
      <p:grpSp>
        <p:nvGrpSpPr>
          <p:cNvPr id="7" name="Group 6">
            <a:extLst>
              <a:ext uri="{FF2B5EF4-FFF2-40B4-BE49-F238E27FC236}">
                <a16:creationId xmlns:a16="http://schemas.microsoft.com/office/drawing/2014/main" id="{47DCC041-87D7-47B9-B8AB-4D9B50680497}"/>
              </a:ext>
            </a:extLst>
          </p:cNvPr>
          <p:cNvGrpSpPr/>
          <p:nvPr/>
        </p:nvGrpSpPr>
        <p:grpSpPr>
          <a:xfrm>
            <a:off x="4772912" y="4045814"/>
            <a:ext cx="6448780" cy="1523495"/>
            <a:chOff x="3194234" y="3126590"/>
            <a:chExt cx="6040141" cy="1523495"/>
          </a:xfrm>
        </p:grpSpPr>
        <p:sp>
          <p:nvSpPr>
            <p:cNvPr id="9" name="Rectangle 8">
              <a:extLst>
                <a:ext uri="{FF2B5EF4-FFF2-40B4-BE49-F238E27FC236}">
                  <a16:creationId xmlns:a16="http://schemas.microsoft.com/office/drawing/2014/main" id="{958A2E8A-BF82-4CED-9AED-A6D9D28599EB}"/>
                </a:ext>
              </a:extLst>
            </p:cNvPr>
            <p:cNvSpPr/>
            <p:nvPr/>
          </p:nvSpPr>
          <p:spPr>
            <a:xfrm>
              <a:off x="3581401" y="3449756"/>
              <a:ext cx="5652974" cy="1200329"/>
            </a:xfrm>
            <a:prstGeom prst="rect">
              <a:avLst/>
            </a:prstGeom>
          </p:spPr>
          <p:txBody>
            <a:bodyPr wrap="square">
              <a:spAutoFit/>
            </a:bodyPr>
            <a:lstStyle/>
            <a:p>
              <a:r>
                <a:rPr lang="en-US" dirty="0"/>
                <a:t>To be </a:t>
              </a:r>
              <a:r>
                <a:rPr lang="en-US" b="1" dirty="0"/>
                <a:t>most effective</a:t>
              </a:r>
              <a:r>
                <a:rPr lang="en-US" dirty="0"/>
                <a:t>, visual analytics tools must support the </a:t>
              </a:r>
              <a:r>
                <a:rPr lang="en-US" b="1" dirty="0"/>
                <a:t>fluent and flexible </a:t>
              </a:r>
              <a:r>
                <a:rPr lang="en-US" dirty="0"/>
                <a:t>use of visualizations at rates resonant with the </a:t>
              </a:r>
              <a:r>
                <a:rPr lang="en-US" b="1" dirty="0"/>
                <a:t>pace of human thought</a:t>
              </a:r>
              <a:r>
                <a:rPr lang="en-US" dirty="0"/>
                <a:t>.</a:t>
              </a:r>
            </a:p>
            <a:p>
              <a:r>
                <a:rPr lang="en-US" dirty="0"/>
                <a:t>			— </a:t>
              </a:r>
              <a:r>
                <a:rPr lang="en-US" dirty="0" err="1">
                  <a:hlinkClick r:id="rId4"/>
                </a:rPr>
                <a:t>Heer</a:t>
              </a:r>
              <a:r>
                <a:rPr lang="en-US" dirty="0">
                  <a:hlinkClick r:id="rId4"/>
                </a:rPr>
                <a:t> &amp; </a:t>
              </a:r>
              <a:r>
                <a:rPr lang="en-US" dirty="0" err="1">
                  <a:hlinkClick r:id="rId4"/>
                </a:rPr>
                <a:t>Shneiderman</a:t>
              </a:r>
              <a:r>
                <a:rPr lang="en-US" dirty="0">
                  <a:hlinkClick r:id="rId4"/>
                </a:rPr>
                <a:t>, 2012</a:t>
              </a:r>
              <a:endParaRPr lang="en-US" dirty="0"/>
            </a:p>
          </p:txBody>
        </p:sp>
        <p:sp>
          <p:nvSpPr>
            <p:cNvPr id="10" name="Rectangle 9">
              <a:extLst>
                <a:ext uri="{FF2B5EF4-FFF2-40B4-BE49-F238E27FC236}">
                  <a16:creationId xmlns:a16="http://schemas.microsoft.com/office/drawing/2014/main" id="{3A3E2BEC-4617-472A-BCD6-14852F3811CD}"/>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26093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Design guidelines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Fluid interaction </a:t>
            </a:r>
            <a:r>
              <a:rPr lang="en-US" sz="2000" dirty="0"/>
              <a:t>(</a:t>
            </a:r>
            <a:r>
              <a:rPr lang="en-US" sz="2000" dirty="0" err="1">
                <a:hlinkClick r:id="rId3"/>
              </a:rPr>
              <a:t>Elmqvist</a:t>
            </a:r>
            <a:r>
              <a:rPr lang="en-US" sz="2000" dirty="0">
                <a:hlinkClick r:id="rId3"/>
              </a:rPr>
              <a:t> et al., 2011</a:t>
            </a:r>
            <a:r>
              <a:rPr lang="en-US" sz="2000" dirty="0"/>
              <a:t>)</a:t>
            </a:r>
            <a:endParaRPr lang="en-US" sz="2000" b="1" dirty="0"/>
          </a:p>
          <a:p>
            <a:r>
              <a:rPr lang="en-US" dirty="0"/>
              <a:t>Demos</a:t>
            </a:r>
          </a:p>
          <a:p>
            <a:pPr lvl="1"/>
            <a:r>
              <a:rPr lang="en-US" dirty="0" err="1">
                <a:hlinkClick r:id="rId4"/>
              </a:rPr>
              <a:t>SpiraClock</a:t>
            </a:r>
            <a:endParaRPr lang="en-US" dirty="0"/>
          </a:p>
          <a:p>
            <a:pPr lvl="1"/>
            <a:r>
              <a:rPr lang="en-US" dirty="0" err="1">
                <a:hlinkClick r:id="rId5"/>
              </a:rPr>
              <a:t>TrajectoryVis</a:t>
            </a:r>
            <a:endParaRPr lang="en-US" dirty="0"/>
          </a:p>
          <a:p>
            <a:pPr lvl="1"/>
            <a:r>
              <a:rPr lang="en-US" dirty="0" err="1">
                <a:hlinkClick r:id="rId6"/>
              </a:rPr>
              <a:t>FoldableVis</a:t>
            </a:r>
            <a:endParaRPr lang="en-US" dirty="0"/>
          </a:p>
          <a:p>
            <a:pPr lvl="1"/>
            <a:r>
              <a:rPr lang="en-US" dirty="0" err="1">
                <a:hlinkClick r:id="rId7"/>
              </a:rPr>
              <a:t>Bring’N’Compare</a:t>
            </a: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5CD155C-52DE-4B92-8C05-AF8A291BC81F}"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46</a:t>
            </a:fld>
            <a:endParaRPr lang="aa-ET" dirty="0"/>
          </a:p>
        </p:txBody>
      </p:sp>
      <p:pic>
        <p:nvPicPr>
          <p:cNvPr id="11" name="Picture 10">
            <a:extLst>
              <a:ext uri="{FF2B5EF4-FFF2-40B4-BE49-F238E27FC236}">
                <a16:creationId xmlns:a16="http://schemas.microsoft.com/office/drawing/2014/main" id="{CEA0FC57-5E86-43F1-AC08-DA31920A3F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3021" y="3935769"/>
            <a:ext cx="3247313" cy="1930221"/>
          </a:xfrm>
          <a:prstGeom prst="rect">
            <a:avLst/>
          </a:prstGeom>
          <a:ln>
            <a:solidFill>
              <a:schemeClr val="bg2">
                <a:lumMod val="90000"/>
              </a:schemeClr>
            </a:solidFill>
          </a:ln>
        </p:spPr>
      </p:pic>
      <p:pic>
        <p:nvPicPr>
          <p:cNvPr id="13" name="Picture 12">
            <a:extLst>
              <a:ext uri="{FF2B5EF4-FFF2-40B4-BE49-F238E27FC236}">
                <a16:creationId xmlns:a16="http://schemas.microsoft.com/office/drawing/2014/main" id="{E1B94689-6C5A-433A-82F6-64A4356671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9693" y="4149111"/>
            <a:ext cx="2631450" cy="1968666"/>
          </a:xfrm>
          <a:prstGeom prst="rect">
            <a:avLst/>
          </a:prstGeom>
        </p:spPr>
      </p:pic>
      <p:pic>
        <p:nvPicPr>
          <p:cNvPr id="17" name="Picture 16">
            <a:extLst>
              <a:ext uri="{FF2B5EF4-FFF2-40B4-BE49-F238E27FC236}">
                <a16:creationId xmlns:a16="http://schemas.microsoft.com/office/drawing/2014/main" id="{0794EBDC-DAE8-41BA-94D4-8380E75C44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3261" y="1613819"/>
            <a:ext cx="2190139" cy="2190139"/>
          </a:xfrm>
          <a:prstGeom prst="rect">
            <a:avLst/>
          </a:prstGeom>
        </p:spPr>
      </p:pic>
      <p:pic>
        <p:nvPicPr>
          <p:cNvPr id="18" name="Picture 17">
            <a:extLst>
              <a:ext uri="{FF2B5EF4-FFF2-40B4-BE49-F238E27FC236}">
                <a16:creationId xmlns:a16="http://schemas.microsoft.com/office/drawing/2014/main" id="{E9761E7B-5732-4931-8804-F3A5252F042A}"/>
              </a:ext>
            </a:extLst>
          </p:cNvPr>
          <p:cNvPicPr>
            <a:picLocks noChangeAspect="1"/>
          </p:cNvPicPr>
          <p:nvPr/>
        </p:nvPicPr>
        <p:blipFill rotWithShape="1">
          <a:blip r:embed="rId11">
            <a:extLst>
              <a:ext uri="{28A0092B-C50C-407E-A947-70E740481C1C}">
                <a14:useLocalDpi xmlns:a14="http://schemas.microsoft.com/office/drawing/2010/main" val="0"/>
              </a:ext>
            </a:extLst>
          </a:blip>
          <a:srcRect l="42618"/>
          <a:stretch/>
        </p:blipFill>
        <p:spPr>
          <a:xfrm>
            <a:off x="8538026" y="944792"/>
            <a:ext cx="3056997" cy="2680004"/>
          </a:xfrm>
          <a:prstGeom prst="rect">
            <a:avLst/>
          </a:prstGeom>
        </p:spPr>
      </p:pic>
    </p:spTree>
    <p:extLst>
      <p:ext uri="{BB962C8B-B14F-4D97-AF65-F5344CB8AC3E}">
        <p14:creationId xmlns:p14="http://schemas.microsoft.com/office/powerpoint/2010/main" val="2420851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Basic operations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So far for the conceptual background of interaction</a:t>
            </a:r>
            <a:br>
              <a:rPr lang="en-US" dirty="0"/>
            </a:br>
            <a:r>
              <a:rPr lang="en-US" dirty="0"/>
              <a:t>for visual data analysis</a:t>
            </a:r>
          </a:p>
          <a:p>
            <a:r>
              <a:rPr lang="en-US" dirty="0"/>
              <a:t>Now we move on to the </a:t>
            </a:r>
            <a:r>
              <a:rPr lang="en-US" b="1" dirty="0"/>
              <a:t>basic operations</a:t>
            </a:r>
          </a:p>
          <a:p>
            <a:pPr lvl="1"/>
            <a:r>
              <a:rPr lang="en-US" b="1" dirty="0"/>
              <a:t>Taking action</a:t>
            </a:r>
          </a:p>
          <a:p>
            <a:pPr lvl="1"/>
            <a:r>
              <a:rPr lang="en-US" b="1" dirty="0"/>
              <a:t>Generating feedback</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359EC0D-3839-4DDA-80DF-3CA4357A7FB1}"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47</a:t>
            </a:fld>
            <a:endParaRPr lang="aa-ET" dirty="0"/>
          </a:p>
        </p:txBody>
      </p:sp>
    </p:spTree>
    <p:extLst>
      <p:ext uri="{BB962C8B-B14F-4D97-AF65-F5344CB8AC3E}">
        <p14:creationId xmlns:p14="http://schemas.microsoft.com/office/powerpoint/2010/main" val="2181320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Basic operations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Taking action</a:t>
            </a:r>
          </a:p>
          <a:p>
            <a:r>
              <a:rPr lang="en-US" i="1" dirty="0"/>
              <a:t>Three-state model</a:t>
            </a:r>
            <a:r>
              <a:rPr lang="en-US" dirty="0"/>
              <a:t> by Buxton (</a:t>
            </a:r>
            <a:r>
              <a:rPr lang="en-US" dirty="0">
                <a:hlinkClick r:id="rId3"/>
              </a:rPr>
              <a:t>1990</a:t>
            </a:r>
            <a:r>
              <a:rPr lang="en-US" dirty="0"/>
              <a:t>)</a:t>
            </a:r>
          </a:p>
          <a:p>
            <a:r>
              <a:rPr lang="en-US" b="1" dirty="0"/>
              <a:t>Point: </a:t>
            </a:r>
            <a:r>
              <a:rPr lang="en-US" i="1" dirty="0"/>
              <a:t>Where</a:t>
            </a:r>
            <a:r>
              <a:rPr lang="en-US" dirty="0"/>
              <a:t> should the interaction take effect</a:t>
            </a:r>
          </a:p>
          <a:p>
            <a:r>
              <a:rPr lang="en-US" b="1" dirty="0"/>
              <a:t>Manipulate: </a:t>
            </a:r>
            <a:r>
              <a:rPr lang="en-US" i="1" dirty="0"/>
              <a:t>What</a:t>
            </a:r>
            <a:r>
              <a:rPr lang="en-US" dirty="0"/>
              <a:t> should the effect be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8F8933F9-5879-4BB9-A32D-38E0414C13C5}"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48</a:t>
            </a:fld>
            <a:endParaRPr lang="aa-ET" dirty="0"/>
          </a:p>
        </p:txBody>
      </p:sp>
      <p:pic>
        <p:nvPicPr>
          <p:cNvPr id="7" name="Graphic 6">
            <a:extLst>
              <a:ext uri="{FF2B5EF4-FFF2-40B4-BE49-F238E27FC236}">
                <a16:creationId xmlns:a16="http://schemas.microsoft.com/office/drawing/2014/main" id="{EFFCAB4B-5211-428E-993E-48C47CABC0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8147" y="4192721"/>
            <a:ext cx="9435705" cy="1984242"/>
          </a:xfrm>
          <a:prstGeom prst="rect">
            <a:avLst/>
          </a:prstGeom>
        </p:spPr>
      </p:pic>
    </p:spTree>
    <p:extLst>
      <p:ext uri="{BB962C8B-B14F-4D97-AF65-F5344CB8AC3E}">
        <p14:creationId xmlns:p14="http://schemas.microsoft.com/office/powerpoint/2010/main" val="2846753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Basic operations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Taking action</a:t>
            </a:r>
          </a:p>
          <a:p>
            <a:r>
              <a:rPr lang="en-US" dirty="0"/>
              <a:t>Modes of interaction</a:t>
            </a:r>
          </a:p>
          <a:p>
            <a:pPr lvl="1"/>
            <a:r>
              <a:rPr lang="en-US" b="1" dirty="0"/>
              <a:t>Discrete</a:t>
            </a:r>
            <a:r>
              <a:rPr lang="en-US" dirty="0"/>
              <a:t> (or stepped) </a:t>
            </a:r>
            <a:r>
              <a:rPr lang="en-US" b="1" dirty="0"/>
              <a:t>interaction</a:t>
            </a:r>
          </a:p>
          <a:p>
            <a:pPr lvl="2"/>
            <a:r>
              <a:rPr lang="en-US" dirty="0"/>
              <a:t>Temporarily enter state 2 (e.g., click or touch)</a:t>
            </a:r>
          </a:p>
          <a:p>
            <a:pPr lvl="2"/>
            <a:r>
              <a:rPr lang="en-US" dirty="0"/>
              <a:t>Trigger discrete change in visualization</a:t>
            </a:r>
          </a:p>
          <a:p>
            <a:pPr lvl="2"/>
            <a:r>
              <a:rPr lang="en-US" dirty="0"/>
              <a:t>Good for selecting among few alternative choices</a:t>
            </a:r>
          </a:p>
          <a:p>
            <a:pPr lvl="1"/>
            <a:r>
              <a:rPr lang="en-US" b="1" dirty="0"/>
              <a:t>Continuous interaction</a:t>
            </a:r>
          </a:p>
          <a:p>
            <a:pPr lvl="2"/>
            <a:r>
              <a:rPr lang="en-US" dirty="0"/>
              <a:t>Stay in state 2 for a longer time (e.g., drag slider)</a:t>
            </a:r>
          </a:p>
          <a:p>
            <a:pPr lvl="2"/>
            <a:r>
              <a:rPr lang="en-US" dirty="0"/>
              <a:t>Continuously update the visualization</a:t>
            </a:r>
          </a:p>
          <a:p>
            <a:pPr lvl="2"/>
            <a:r>
              <a:rPr lang="en-US" dirty="0"/>
              <a:t>Good for browsing larger numbers of alternative choice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D0D26D2E-5D42-434F-89CC-C66911510DEC}"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49</a:t>
            </a:fld>
            <a:endParaRPr lang="aa-ET" dirty="0"/>
          </a:p>
        </p:txBody>
      </p:sp>
    </p:spTree>
    <p:extLst>
      <p:ext uri="{BB962C8B-B14F-4D97-AF65-F5344CB8AC3E}">
        <p14:creationId xmlns:p14="http://schemas.microsoft.com/office/powerpoint/2010/main" val="344067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Human in the loop</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rmAutofit lnSpcReduction="10000"/>
          </a:bodyPr>
          <a:lstStyle/>
          <a:p>
            <a:pPr marL="0" indent="0">
              <a:buNone/>
            </a:pPr>
            <a:r>
              <a:rPr lang="en-US" b="1" dirty="0"/>
              <a:t>Why is interaction with the user necessary?</a:t>
            </a:r>
          </a:p>
          <a:p>
            <a:pPr lvl="1"/>
            <a:r>
              <a:rPr lang="en-US" dirty="0">
                <a:solidFill>
                  <a:schemeClr val="accent1">
                    <a:lumMod val="60000"/>
                    <a:lumOff val="40000"/>
                  </a:schemeClr>
                </a:solidFill>
              </a:rPr>
              <a:t>Think about: What computers are good at?</a:t>
            </a:r>
          </a:p>
          <a:p>
            <a:pPr lvl="2"/>
            <a:r>
              <a:rPr lang="en-US" dirty="0"/>
              <a:t>Produce crisp results</a:t>
            </a:r>
          </a:p>
          <a:p>
            <a:pPr lvl="2"/>
            <a:r>
              <a:rPr lang="en-US" dirty="0"/>
              <a:t>Memory exact rather than approximate</a:t>
            </a:r>
          </a:p>
          <a:p>
            <a:pPr lvl="2"/>
            <a:r>
              <a:rPr lang="en-US" dirty="0"/>
              <a:t>Repetitive computations without getting tired</a:t>
            </a:r>
          </a:p>
          <a:p>
            <a:pPr lvl="2"/>
            <a:r>
              <a:rPr lang="en-US" dirty="0"/>
              <a:t>…</a:t>
            </a:r>
          </a:p>
          <a:p>
            <a:pPr lvl="1"/>
            <a:r>
              <a:rPr lang="en-US" dirty="0">
                <a:solidFill>
                  <a:schemeClr val="accent1">
                    <a:lumMod val="60000"/>
                    <a:lumOff val="40000"/>
                  </a:schemeClr>
                </a:solidFill>
              </a:rPr>
              <a:t>Think about: What humans are good at?</a:t>
            </a:r>
          </a:p>
          <a:p>
            <a:pPr lvl="2"/>
            <a:r>
              <a:rPr lang="en-US" dirty="0"/>
              <a:t>Creativity</a:t>
            </a:r>
          </a:p>
          <a:p>
            <a:pPr lvl="2"/>
            <a:r>
              <a:rPr lang="en-US" dirty="0"/>
              <a:t>Complex reasoning</a:t>
            </a:r>
          </a:p>
          <a:p>
            <a:pPr lvl="2"/>
            <a:r>
              <a:rPr lang="en-US" dirty="0"/>
              <a:t>React to the unexpected</a:t>
            </a:r>
          </a:p>
          <a:p>
            <a:pPr lvl="2"/>
            <a:r>
              <a:rPr lang="en-US" dirty="0"/>
              <a:t>…</a:t>
            </a:r>
          </a:p>
          <a:p>
            <a:pPr lvl="2"/>
            <a:endParaRPr lang="en-US" dirty="0"/>
          </a:p>
          <a:p>
            <a:pPr marL="0" indent="0">
              <a:buNone/>
            </a:pPr>
            <a:r>
              <a:rPr lang="en-US" sz="2400" b="1" dirty="0">
                <a:sym typeface="Wingdings" panose="05000000000000000000" pitchFamily="2" charset="2"/>
              </a:rPr>
              <a:t> Need an interplay between human and computer, the “human in the loop”!</a:t>
            </a:r>
            <a:endParaRPr lang="en-US" sz="2400" b="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A1F75DB-2965-405F-BFA2-4803C1F802A7}"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a:t>
            </a:fld>
            <a:endParaRPr lang="aa-ET" dirty="0"/>
          </a:p>
        </p:txBody>
      </p:sp>
    </p:spTree>
    <p:extLst>
      <p:ext uri="{BB962C8B-B14F-4D97-AF65-F5344CB8AC3E}">
        <p14:creationId xmlns:p14="http://schemas.microsoft.com/office/powerpoint/2010/main" val="16988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Basic operations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Generating feedback</a:t>
            </a:r>
          </a:p>
          <a:p>
            <a:r>
              <a:rPr lang="en-US" b="1" dirty="0"/>
              <a:t>Update</a:t>
            </a:r>
          </a:p>
          <a:p>
            <a:pPr lvl="1"/>
            <a:r>
              <a:rPr lang="en-US" dirty="0"/>
              <a:t>Change internal state of the visualization</a:t>
            </a:r>
          </a:p>
          <a:p>
            <a:pPr lvl="1"/>
            <a:r>
              <a:rPr lang="en-US" dirty="0"/>
              <a:t>Perform stages of the visualization pipeline as necessary</a:t>
            </a:r>
          </a:p>
          <a:p>
            <a:r>
              <a:rPr lang="en-US" b="1" dirty="0"/>
              <a:t>Refresh</a:t>
            </a:r>
          </a:p>
          <a:p>
            <a:pPr lvl="1"/>
            <a:r>
              <a:rPr lang="en-US" dirty="0"/>
              <a:t>Present new visual representation to make internal state change visible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67BBB23-E629-4F2A-A73E-42F822B419F0}"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50</a:t>
            </a:fld>
            <a:endParaRPr lang="aa-ET" dirty="0"/>
          </a:p>
        </p:txBody>
      </p:sp>
      <p:pic>
        <p:nvPicPr>
          <p:cNvPr id="7" name="Graphic 6">
            <a:extLst>
              <a:ext uri="{FF2B5EF4-FFF2-40B4-BE49-F238E27FC236}">
                <a16:creationId xmlns:a16="http://schemas.microsoft.com/office/drawing/2014/main" id="{66B8E419-7ADF-4793-8E98-4AC9A9F03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3556" y="4548347"/>
            <a:ext cx="8367714" cy="1628616"/>
          </a:xfrm>
          <a:prstGeom prst="rect">
            <a:avLst/>
          </a:prstGeom>
        </p:spPr>
      </p:pic>
    </p:spTree>
    <p:extLst>
      <p:ext uri="{BB962C8B-B14F-4D97-AF65-F5344CB8AC3E}">
        <p14:creationId xmlns:p14="http://schemas.microsoft.com/office/powerpoint/2010/main" val="2695769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32ABC4-3C8D-4E35-BA4E-40E704B20597}"/>
              </a:ext>
            </a:extLst>
          </p:cNvPr>
          <p:cNvPicPr>
            <a:picLocks noChangeAspect="1"/>
          </p:cNvPicPr>
          <p:nvPr/>
        </p:nvPicPr>
        <p:blipFill rotWithShape="1">
          <a:blip r:embed="rId3">
            <a:extLst>
              <a:ext uri="{28A0092B-C50C-407E-A947-70E740481C1C}">
                <a14:useLocalDpi xmlns:a14="http://schemas.microsoft.com/office/drawing/2010/main" val="0"/>
              </a:ext>
            </a:extLst>
          </a:blip>
          <a:srcRect l="43204" r="-1"/>
          <a:stretch/>
        </p:blipFill>
        <p:spPr>
          <a:xfrm>
            <a:off x="7796673" y="550862"/>
            <a:ext cx="4371053" cy="3871504"/>
          </a:xfrm>
          <a:prstGeom prst="rect">
            <a:avLst/>
          </a:prstGeom>
        </p:spPr>
      </p:pic>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Basic operations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Generating feedback</a:t>
            </a:r>
          </a:p>
          <a:p>
            <a:r>
              <a:rPr lang="en-US" dirty="0"/>
              <a:t>Types of visual feedback</a:t>
            </a:r>
          </a:p>
          <a:p>
            <a:pPr lvl="1"/>
            <a:r>
              <a:rPr lang="en-US" b="1" dirty="0"/>
              <a:t>Static feedback</a:t>
            </a:r>
          </a:p>
          <a:p>
            <a:pPr lvl="2"/>
            <a:r>
              <a:rPr lang="en-US" dirty="0"/>
              <a:t>Immediately replace old state with new state</a:t>
            </a:r>
          </a:p>
          <a:p>
            <a:pPr lvl="2"/>
            <a:r>
              <a:rPr lang="en-US" dirty="0"/>
              <a:t>Can be good to attract attention</a:t>
            </a:r>
          </a:p>
          <a:p>
            <a:pPr lvl="2"/>
            <a:r>
              <a:rPr lang="en-US" dirty="0"/>
              <a:t>But instantaneous switch can make changes difficult to comprehend</a:t>
            </a:r>
          </a:p>
          <a:p>
            <a:pPr lvl="1"/>
            <a:r>
              <a:rPr lang="en-US" b="1" dirty="0"/>
              <a:t>Animated feedback</a:t>
            </a:r>
          </a:p>
          <a:p>
            <a:pPr lvl="2"/>
            <a:r>
              <a:rPr lang="en-US" dirty="0"/>
              <a:t>Smoothly transition between old state and new state</a:t>
            </a:r>
          </a:p>
          <a:p>
            <a:pPr lvl="2"/>
            <a:r>
              <a:rPr lang="en-US" dirty="0"/>
              <a:t>Can help users understand the state change</a:t>
            </a:r>
          </a:p>
          <a:p>
            <a:pPr lvl="2"/>
            <a:r>
              <a:rPr lang="en-US" dirty="0"/>
              <a:t>But animation takes time, which delays the action cycle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44BF8A6-C67B-479E-8C4F-A7063D391A44}"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51</a:t>
            </a:fld>
            <a:endParaRPr lang="aa-ET" dirty="0"/>
          </a:p>
        </p:txBody>
      </p:sp>
      <p:sp>
        <p:nvSpPr>
          <p:cNvPr id="10" name="TextBox 9">
            <a:extLst>
              <a:ext uri="{FF2B5EF4-FFF2-40B4-BE49-F238E27FC236}">
                <a16:creationId xmlns:a16="http://schemas.microsoft.com/office/drawing/2014/main" id="{DEE879E2-0DD6-4EF3-A3D3-0FD77A8FCFA3}"/>
              </a:ext>
            </a:extLst>
          </p:cNvPr>
          <p:cNvSpPr txBox="1"/>
          <p:nvPr/>
        </p:nvSpPr>
        <p:spPr>
          <a:xfrm rot="21340836">
            <a:off x="6916153" y="1632139"/>
            <a:ext cx="1470295" cy="682245"/>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200" dirty="0">
                <a:sym typeface="Wingdings" panose="05000000000000000000" pitchFamily="2" charset="2"/>
              </a:rPr>
              <a:t>Demo: Static vs. animated camera in </a:t>
            </a:r>
            <a:r>
              <a:rPr lang="en-US" sz="1200" dirty="0" err="1">
                <a:sym typeface="Wingdings" panose="05000000000000000000" pitchFamily="2" charset="2"/>
              </a:rPr>
              <a:t>TrajectoryVis</a:t>
            </a:r>
            <a:endParaRPr lang="en-US" sz="1200" dirty="0"/>
          </a:p>
        </p:txBody>
      </p:sp>
    </p:spTree>
    <p:extLst>
      <p:ext uri="{BB962C8B-B14F-4D97-AF65-F5344CB8AC3E}">
        <p14:creationId xmlns:p14="http://schemas.microsoft.com/office/powerpoint/2010/main" val="2971426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Summary</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r>
              <a:rPr lang="en-US" dirty="0"/>
              <a:t>Human in the loop (intents, action patterns, Norman’s action cycle)</a:t>
            </a:r>
          </a:p>
          <a:p>
            <a:r>
              <a:rPr lang="en-US" dirty="0"/>
              <a:t>Requirements (interaction costs, directness, design guidelines)</a:t>
            </a:r>
          </a:p>
          <a:p>
            <a:r>
              <a:rPr lang="en-US" dirty="0"/>
              <a:t>Basic operations (point and manipulate, update &amp; refresh, feedback)</a:t>
            </a:r>
          </a:p>
          <a:p>
            <a:endParaRPr lang="en-US" dirty="0"/>
          </a:p>
          <a:p>
            <a:r>
              <a:rPr lang="en-US" dirty="0"/>
              <a:t>Next lectures:</a:t>
            </a:r>
          </a:p>
          <a:p>
            <a:pPr lvl="1"/>
            <a:r>
              <a:rPr lang="en-US" dirty="0"/>
              <a:t>Basic interaction techniques</a:t>
            </a:r>
          </a:p>
          <a:p>
            <a:pPr lvl="1"/>
            <a:r>
              <a:rPr lang="en-US" dirty="0"/>
              <a:t>Advanced interaction techniques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96324DC-9399-40B0-83E5-AAF23A09BEC3}"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52</a:t>
            </a:fld>
            <a:endParaRPr lang="aa-ET" dirty="0"/>
          </a:p>
        </p:txBody>
      </p:sp>
    </p:spTree>
    <p:extLst>
      <p:ext uri="{BB962C8B-B14F-4D97-AF65-F5344CB8AC3E}">
        <p14:creationId xmlns:p14="http://schemas.microsoft.com/office/powerpoint/2010/main" val="1544077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Assignments</a:t>
            </a:r>
          </a:p>
        </p:txBody>
      </p:sp>
      <p:sp>
        <p:nvSpPr>
          <p:cNvPr id="7" name="Content Placeholder 6">
            <a:extLst>
              <a:ext uri="{FF2B5EF4-FFF2-40B4-BE49-F238E27FC236}">
                <a16:creationId xmlns:a16="http://schemas.microsoft.com/office/drawing/2014/main" id="{C17CB716-B855-4A4F-A5B9-04842F3713B8}"/>
              </a:ext>
            </a:extLst>
          </p:cNvPr>
          <p:cNvSpPr>
            <a:spLocks noGrp="1"/>
          </p:cNvSpPr>
          <p:nvPr>
            <p:ph idx="1"/>
          </p:nvPr>
        </p:nvSpPr>
        <p:spPr/>
        <p:txBody>
          <a:bodyPr>
            <a:normAutofit/>
          </a:bodyPr>
          <a:lstStyle/>
          <a:p>
            <a:pPr marL="514350" indent="-514350">
              <a:buFont typeface="+mj-lt"/>
              <a:buAutoNum type="arabicPeriod"/>
            </a:pPr>
            <a:r>
              <a:rPr lang="en-US" dirty="0"/>
              <a:t>Experiment with the </a:t>
            </a:r>
            <a:r>
              <a:rPr lang="en-US" dirty="0">
                <a:hlinkClick r:id="rId3"/>
              </a:rPr>
              <a:t>EnhancedSpiral.js</a:t>
            </a:r>
            <a:r>
              <a:rPr lang="en-US" dirty="0"/>
              <a:t> and think about the modes of interaction that are provided!</a:t>
            </a:r>
          </a:p>
          <a:p>
            <a:pPr marL="514350" indent="-514350">
              <a:buFont typeface="+mj-lt"/>
              <a:buAutoNum type="arabicPeriod"/>
            </a:pPr>
            <a:r>
              <a:rPr lang="en-US" dirty="0"/>
              <a:t>Play with </a:t>
            </a:r>
            <a:r>
              <a:rPr lang="en-US" dirty="0">
                <a:hlinkClick r:id="rId4"/>
              </a:rPr>
              <a:t>Responsive Matrix Cells</a:t>
            </a:r>
            <a:r>
              <a:rPr lang="en-US" dirty="0"/>
              <a:t> and think about the types of feedback being offered!</a:t>
            </a:r>
          </a:p>
          <a:p>
            <a:pPr marL="514350" indent="-514350">
              <a:buFont typeface="+mj-lt"/>
              <a:buAutoNum type="arabicPeriod"/>
            </a:pPr>
            <a:r>
              <a:rPr lang="en-US" dirty="0"/>
              <a:t>Read “</a:t>
            </a:r>
            <a:r>
              <a:rPr lang="en-US" dirty="0">
                <a:hlinkClick r:id="rId5"/>
              </a:rPr>
              <a:t>What is Interaction for Data Visualization</a:t>
            </a:r>
            <a:r>
              <a:rPr lang="en-US" dirty="0"/>
              <a:t>” by </a:t>
            </a:r>
            <a:r>
              <a:rPr lang="en-US" dirty="0" err="1"/>
              <a:t>Diamara</a:t>
            </a:r>
            <a:r>
              <a:rPr lang="en-US" dirty="0"/>
              <a:t> and </a:t>
            </a:r>
            <a:r>
              <a:rPr lang="en-US" dirty="0" err="1"/>
              <a:t>Perin</a:t>
            </a:r>
            <a:r>
              <a:rPr lang="en-US" dirty="0"/>
              <a:t> (2020)!</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D7DAF3D-FB2B-4C36-AD2B-F5B29B3BFEB4}"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53</a:t>
            </a:fld>
            <a:endParaRPr lang="aa-ET" dirty="0"/>
          </a:p>
        </p:txBody>
      </p:sp>
    </p:spTree>
    <p:extLst>
      <p:ext uri="{BB962C8B-B14F-4D97-AF65-F5344CB8AC3E}">
        <p14:creationId xmlns:p14="http://schemas.microsoft.com/office/powerpoint/2010/main" val="1430612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C17CB716-B855-4A4F-A5B9-04842F3713B8}"/>
              </a:ext>
            </a:extLst>
          </p:cNvPr>
          <p:cNvSpPr>
            <a:spLocks noGrp="1"/>
          </p:cNvSpPr>
          <p:nvPr>
            <p:ph idx="1"/>
          </p:nvPr>
        </p:nvSpPr>
        <p:spPr>
          <a:xfrm>
            <a:off x="838199" y="1825625"/>
            <a:ext cx="11282364" cy="4351338"/>
          </a:xfrm>
        </p:spPr>
        <p:txBody>
          <a:bodyPr>
            <a:normAutofit fontScale="85000" lnSpcReduction="20000"/>
          </a:bodyPr>
          <a:lstStyle/>
          <a:p>
            <a:pPr marL="514350" indent="-514350">
              <a:buFont typeface="+mj-lt"/>
              <a:buAutoNum type="arabicPeriod"/>
            </a:pPr>
            <a:r>
              <a:rPr lang="en-US" dirty="0"/>
              <a:t>How does the required degree of interactivity vary depending on visualization goals?</a:t>
            </a:r>
          </a:p>
          <a:p>
            <a:pPr marL="514350" indent="-514350">
              <a:buFont typeface="+mj-lt"/>
              <a:buAutoNum type="arabicPeriod"/>
            </a:pPr>
            <a:r>
              <a:rPr lang="en-US" dirty="0"/>
              <a:t>Name and explain 3 main categories of interaction intents!</a:t>
            </a:r>
          </a:p>
          <a:p>
            <a:pPr marL="514350" indent="-514350">
              <a:buFont typeface="+mj-lt"/>
              <a:buAutoNum type="arabicPeriod"/>
            </a:pPr>
            <a:r>
              <a:rPr lang="en-US" dirty="0"/>
              <a:t>What is the difference between unipolar and bipolar action patterns? Give examples!</a:t>
            </a:r>
          </a:p>
          <a:p>
            <a:pPr marL="514350" indent="-514350">
              <a:buFont typeface="+mj-lt"/>
              <a:buAutoNum type="arabicPeriod"/>
            </a:pPr>
            <a:r>
              <a:rPr lang="en-US" dirty="0"/>
              <a:t>Explain the phases and actions of Norman’s action cycle!</a:t>
            </a:r>
          </a:p>
          <a:p>
            <a:pPr marL="514350" indent="-514350">
              <a:buFont typeface="+mj-lt"/>
              <a:buAutoNum type="arabicPeriod"/>
            </a:pPr>
            <a:r>
              <a:rPr lang="en-US" dirty="0"/>
              <a:t>Characterize the different levels of processing involved in the action cycle!</a:t>
            </a:r>
          </a:p>
          <a:p>
            <a:pPr marL="514350" indent="-514350">
              <a:buFont typeface="+mj-lt"/>
              <a:buAutoNum type="arabicPeriod"/>
            </a:pPr>
            <a:r>
              <a:rPr lang="en-US" dirty="0"/>
              <a:t>Give arguments for and against interaction for visual data analysis?</a:t>
            </a:r>
          </a:p>
          <a:p>
            <a:pPr marL="514350" indent="-514350">
              <a:buFont typeface="+mj-lt"/>
              <a:buAutoNum type="arabicPeriod"/>
            </a:pPr>
            <a:r>
              <a:rPr lang="en-US" dirty="0"/>
              <a:t>What interaction costs are relevant in the context of visual data analysis?</a:t>
            </a:r>
          </a:p>
          <a:p>
            <a:pPr marL="514350" indent="-514350">
              <a:buFont typeface="+mj-lt"/>
              <a:buAutoNum type="arabicPeriod"/>
            </a:pPr>
            <a:r>
              <a:rPr lang="en-US" dirty="0"/>
              <a:t>When does interaction reach a high level of directness?</a:t>
            </a:r>
          </a:p>
          <a:p>
            <a:pPr marL="514350" indent="-514350">
              <a:buFont typeface="+mj-lt"/>
              <a:buAutoNum type="arabicPeriod"/>
            </a:pPr>
            <a:r>
              <a:rPr lang="en-US" dirty="0"/>
              <a:t>Name some golden rules to be taken into account when designing interaction!</a:t>
            </a:r>
          </a:p>
          <a:p>
            <a:pPr marL="514350" indent="-514350">
              <a:buFont typeface="+mj-lt"/>
              <a:buAutoNum type="arabicPeriod"/>
            </a:pPr>
            <a:r>
              <a:rPr lang="en-US" dirty="0"/>
              <a:t>Sketch and explain Buxton’s “three-state model”!</a:t>
            </a:r>
          </a:p>
          <a:p>
            <a:pPr marL="514350" indent="-514350">
              <a:buFont typeface="+mj-lt"/>
              <a:buAutoNum type="arabicPeriod"/>
            </a:pPr>
            <a:r>
              <a:rPr lang="en-US" dirty="0"/>
              <a:t>What are discrete and continues interaction, and static and animated </a:t>
            </a:r>
            <a:r>
              <a:rPr lang="en-US"/>
              <a:t>feedback?</a:t>
            </a: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220A0DEA-231A-424F-B78C-AD2707D9C43A}"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54</a:t>
            </a:fld>
            <a:endParaRPr lang="aa-ET" dirty="0"/>
          </a:p>
        </p:txBody>
      </p:sp>
    </p:spTree>
    <p:extLst>
      <p:ext uri="{BB962C8B-B14F-4D97-AF65-F5344CB8AC3E}">
        <p14:creationId xmlns:p14="http://schemas.microsoft.com/office/powerpoint/2010/main" val="75039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in the loop</a:t>
            </a:r>
          </a:p>
        </p:txBody>
      </p:sp>
      <p:sp>
        <p:nvSpPr>
          <p:cNvPr id="12" name="Content Placeholder 11"/>
          <p:cNvSpPr>
            <a:spLocks noGrp="1"/>
          </p:cNvSpPr>
          <p:nvPr>
            <p:ph idx="1"/>
          </p:nvPr>
        </p:nvSpPr>
        <p:spPr/>
        <p:txBody>
          <a:bodyPr/>
          <a:lstStyle/>
          <a:p>
            <a:pPr marL="0" indent="0">
              <a:buNone/>
            </a:pPr>
            <a:r>
              <a:rPr lang="en-US" b="1" dirty="0"/>
              <a:t>Why is interaction with the user necessary?</a:t>
            </a:r>
          </a:p>
          <a:p>
            <a:pPr lvl="1"/>
            <a:r>
              <a:rPr lang="en-US" dirty="0"/>
              <a:t>Visualization allows us to </a:t>
            </a:r>
            <a:r>
              <a:rPr lang="en-US" b="1" dirty="0"/>
              <a:t>see</a:t>
            </a:r>
            <a:r>
              <a:rPr lang="en-US" dirty="0"/>
              <a:t> things that we could otherwise not see</a:t>
            </a:r>
          </a:p>
          <a:p>
            <a:pPr lvl="1"/>
            <a:r>
              <a:rPr lang="en-US" dirty="0"/>
              <a:t>Interaction allows us to </a:t>
            </a:r>
            <a:r>
              <a:rPr lang="en-US" b="1" dirty="0"/>
              <a:t>do</a:t>
            </a:r>
            <a:r>
              <a:rPr lang="en-US" dirty="0"/>
              <a:t> things that we could otherwise not do</a:t>
            </a:r>
          </a:p>
        </p:txBody>
      </p:sp>
      <p:sp>
        <p:nvSpPr>
          <p:cNvPr id="4" name="Date Placeholder 3"/>
          <p:cNvSpPr>
            <a:spLocks noGrp="1"/>
          </p:cNvSpPr>
          <p:nvPr>
            <p:ph type="dt" sz="half" idx="10"/>
          </p:nvPr>
        </p:nvSpPr>
        <p:spPr/>
        <p:txBody>
          <a:bodyPr/>
          <a:lstStyle/>
          <a:p>
            <a:fld id="{18D0B609-FCB7-4888-90D8-8A1D3301BDB5}" type="datetime1">
              <a:rPr lang="en-US" smtClean="0"/>
              <a:t>12/20/2022</a:t>
            </a:fld>
            <a:endParaRPr lang="en-US" dirty="0"/>
          </a:p>
        </p:txBody>
      </p:sp>
      <p:sp>
        <p:nvSpPr>
          <p:cNvPr id="11" name="Footer Placeholder 10"/>
          <p:cNvSpPr>
            <a:spLocks noGrp="1"/>
          </p:cNvSpPr>
          <p:nvPr>
            <p:ph type="ftr" sz="quarter" idx="11"/>
          </p:nvPr>
        </p:nvSpPr>
        <p:spPr/>
        <p:txBody>
          <a:bodyPr/>
          <a:lstStyle/>
          <a:p>
            <a:r>
              <a:rPr lang="en-US"/>
              <a:t>Christian Tominski, University of Rostock</a:t>
            </a:r>
            <a:endParaRPr lang="de-DE" dirty="0"/>
          </a:p>
        </p:txBody>
      </p:sp>
      <p:sp>
        <p:nvSpPr>
          <p:cNvPr id="5" name="Slide Number Placeholder 4"/>
          <p:cNvSpPr>
            <a:spLocks noGrp="1"/>
          </p:cNvSpPr>
          <p:nvPr>
            <p:ph type="sldNum" sz="quarter" idx="12"/>
          </p:nvPr>
        </p:nvSpPr>
        <p:spPr/>
        <p:txBody>
          <a:bodyPr/>
          <a:lstStyle/>
          <a:p>
            <a:fld id="{16A76B8A-153A-4619-A858-3E939E03F13A}" type="slidenum">
              <a:rPr lang="en-US" smtClean="0"/>
              <a:pPr/>
              <a:t>6</a:t>
            </a:fld>
            <a:endParaRPr lang="en-US" dirty="0"/>
          </a:p>
        </p:txBody>
      </p:sp>
      <p:grpSp>
        <p:nvGrpSpPr>
          <p:cNvPr id="23" name="Group 22">
            <a:extLst>
              <a:ext uri="{FF2B5EF4-FFF2-40B4-BE49-F238E27FC236}">
                <a16:creationId xmlns:a16="http://schemas.microsoft.com/office/drawing/2014/main" id="{428B4C8B-8268-499A-9170-53200D3D066A}"/>
              </a:ext>
            </a:extLst>
          </p:cNvPr>
          <p:cNvGrpSpPr/>
          <p:nvPr/>
        </p:nvGrpSpPr>
        <p:grpSpPr>
          <a:xfrm>
            <a:off x="1610797" y="4629099"/>
            <a:ext cx="7596099" cy="1246496"/>
            <a:chOff x="3194234" y="3126590"/>
            <a:chExt cx="7596099" cy="1246496"/>
          </a:xfrm>
        </p:grpSpPr>
        <p:sp>
          <p:nvSpPr>
            <p:cNvPr id="24" name="Rectangle 23">
              <a:extLst>
                <a:ext uri="{FF2B5EF4-FFF2-40B4-BE49-F238E27FC236}">
                  <a16:creationId xmlns:a16="http://schemas.microsoft.com/office/drawing/2014/main" id="{BEF0E073-DD9A-4A35-B3FE-47A26C18AE95}"/>
                </a:ext>
              </a:extLst>
            </p:cNvPr>
            <p:cNvSpPr/>
            <p:nvPr/>
          </p:nvSpPr>
          <p:spPr>
            <a:xfrm>
              <a:off x="3581399" y="3449756"/>
              <a:ext cx="7208934" cy="923330"/>
            </a:xfrm>
            <a:prstGeom prst="rect">
              <a:avLst/>
            </a:prstGeom>
          </p:spPr>
          <p:txBody>
            <a:bodyPr wrap="square">
              <a:spAutoFit/>
            </a:bodyPr>
            <a:lstStyle/>
            <a:p>
              <a:r>
                <a:rPr lang="en-US" dirty="0"/>
                <a:t>While </a:t>
              </a:r>
              <a:r>
                <a:rPr lang="en-US" b="1" dirty="0"/>
                <a:t>visual representations</a:t>
              </a:r>
              <a:r>
                <a:rPr lang="en-US" dirty="0"/>
                <a:t> may </a:t>
              </a:r>
              <a:r>
                <a:rPr lang="en-US" b="1" dirty="0"/>
                <a:t>provoke curiosity</a:t>
              </a:r>
              <a:r>
                <a:rPr lang="en-US" dirty="0"/>
                <a:t>,</a:t>
              </a:r>
              <a:br>
                <a:rPr lang="en-US" dirty="0"/>
              </a:br>
              <a:r>
                <a:rPr lang="en-US" b="1" dirty="0"/>
                <a:t>interaction</a:t>
              </a:r>
              <a:r>
                <a:rPr lang="en-US" dirty="0"/>
                <a:t> provides the means </a:t>
              </a:r>
              <a:r>
                <a:rPr lang="en-US" b="1" dirty="0"/>
                <a:t>to satisfy it</a:t>
              </a:r>
              <a:r>
                <a:rPr lang="en-US" dirty="0"/>
                <a:t>.</a:t>
              </a:r>
            </a:p>
            <a:p>
              <a:pPr algn="r"/>
              <a:r>
                <a:rPr lang="en-US" dirty="0"/>
                <a:t>— </a:t>
              </a:r>
              <a:r>
                <a:rPr lang="en-US" dirty="0" err="1">
                  <a:hlinkClick r:id="rId2"/>
                </a:rPr>
                <a:t>Tominski</a:t>
              </a:r>
              <a:r>
                <a:rPr lang="en-US" dirty="0">
                  <a:hlinkClick r:id="rId2"/>
                </a:rPr>
                <a:t> &amp; Schumann, 2020</a:t>
              </a:r>
              <a:endParaRPr lang="en-US" dirty="0"/>
            </a:p>
          </p:txBody>
        </p:sp>
        <p:sp>
          <p:nvSpPr>
            <p:cNvPr id="25" name="Rectangle 24">
              <a:extLst>
                <a:ext uri="{FF2B5EF4-FFF2-40B4-BE49-F238E27FC236}">
                  <a16:creationId xmlns:a16="http://schemas.microsoft.com/office/drawing/2014/main" id="{D13D740C-EB6D-4A92-9CB6-FF83C9A36E71}"/>
                </a:ext>
              </a:extLst>
            </p:cNvPr>
            <p:cNvSpPr/>
            <p:nvPr/>
          </p:nvSpPr>
          <p:spPr>
            <a:xfrm>
              <a:off x="3194234" y="3126590"/>
              <a:ext cx="570990" cy="1200329"/>
            </a:xfrm>
            <a:prstGeom prst="rect">
              <a:avLst/>
            </a:prstGeom>
          </p:spPr>
          <p:txBody>
            <a:bodyPr wrap="none">
              <a:spAutoFit/>
            </a:bodyPr>
            <a:lstStyle/>
            <a:p>
              <a:r>
                <a:rPr lang="en-US" sz="7200" dirty="0"/>
                <a:t>“</a:t>
              </a:r>
            </a:p>
          </p:txBody>
        </p:sp>
      </p:grpSp>
      <p:grpSp>
        <p:nvGrpSpPr>
          <p:cNvPr id="26" name="Group 25">
            <a:extLst>
              <a:ext uri="{FF2B5EF4-FFF2-40B4-BE49-F238E27FC236}">
                <a16:creationId xmlns:a16="http://schemas.microsoft.com/office/drawing/2014/main" id="{32E0228F-0D45-4CD9-AEF2-7E92F0221617}"/>
              </a:ext>
            </a:extLst>
          </p:cNvPr>
          <p:cNvGrpSpPr/>
          <p:nvPr/>
        </p:nvGrpSpPr>
        <p:grpSpPr>
          <a:xfrm>
            <a:off x="669345" y="3105604"/>
            <a:ext cx="8581570" cy="1523495"/>
            <a:chOff x="3194234" y="3126590"/>
            <a:chExt cx="8581570" cy="1523495"/>
          </a:xfrm>
        </p:grpSpPr>
        <p:sp>
          <p:nvSpPr>
            <p:cNvPr id="28" name="Rectangle 27">
              <a:extLst>
                <a:ext uri="{FF2B5EF4-FFF2-40B4-BE49-F238E27FC236}">
                  <a16:creationId xmlns:a16="http://schemas.microsoft.com/office/drawing/2014/main" id="{01071D81-FA18-423B-99EB-6A13059841A9}"/>
                </a:ext>
              </a:extLst>
            </p:cNvPr>
            <p:cNvSpPr/>
            <p:nvPr/>
          </p:nvSpPr>
          <p:spPr>
            <a:xfrm>
              <a:off x="3581399" y="3449756"/>
              <a:ext cx="8194405" cy="1200329"/>
            </a:xfrm>
            <a:prstGeom prst="rect">
              <a:avLst/>
            </a:prstGeom>
          </p:spPr>
          <p:txBody>
            <a:bodyPr wrap="square">
              <a:spAutoFit/>
            </a:bodyPr>
            <a:lstStyle/>
            <a:p>
              <a:r>
                <a:rPr lang="en-US" dirty="0"/>
                <a:t>A graphic is not ‘drawn’ once and for all; it is </a:t>
              </a:r>
              <a:r>
                <a:rPr lang="en-US" b="1" dirty="0"/>
                <a:t>‘constructed’ and reconstructed</a:t>
              </a:r>
              <a:r>
                <a:rPr lang="en-US" dirty="0"/>
                <a:t> until it reveals </a:t>
              </a:r>
              <a:r>
                <a:rPr lang="en-US" b="1" dirty="0"/>
                <a:t>all the relationships</a:t>
              </a:r>
              <a:r>
                <a:rPr lang="en-US" dirty="0"/>
                <a:t> constituted by the </a:t>
              </a:r>
              <a:r>
                <a:rPr lang="en-US" b="1" dirty="0"/>
                <a:t>interplay of the data</a:t>
              </a:r>
              <a:r>
                <a:rPr lang="en-US" dirty="0"/>
                <a:t>. The best graphic operations are those </a:t>
              </a:r>
              <a:r>
                <a:rPr lang="en-US" b="1" dirty="0"/>
                <a:t>carried out by the decision-maker</a:t>
              </a:r>
              <a:r>
                <a:rPr lang="en-US" dirty="0"/>
                <a:t> himself.</a:t>
              </a:r>
            </a:p>
            <a:p>
              <a:pPr algn="r"/>
              <a:r>
                <a:rPr lang="en-US" dirty="0"/>
                <a:t>— </a:t>
              </a:r>
              <a:r>
                <a:rPr lang="en-US" dirty="0" err="1"/>
                <a:t>Bertin</a:t>
              </a:r>
              <a:r>
                <a:rPr lang="en-US" dirty="0"/>
                <a:t>, 1981</a:t>
              </a:r>
            </a:p>
          </p:txBody>
        </p:sp>
        <p:sp>
          <p:nvSpPr>
            <p:cNvPr id="29" name="Rectangle 28">
              <a:extLst>
                <a:ext uri="{FF2B5EF4-FFF2-40B4-BE49-F238E27FC236}">
                  <a16:creationId xmlns:a16="http://schemas.microsoft.com/office/drawing/2014/main" id="{38C46587-EC0C-48F8-80A0-8CD4FE8DB25C}"/>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336535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in the loop</a:t>
            </a:r>
          </a:p>
        </p:txBody>
      </p:sp>
      <p:sp>
        <p:nvSpPr>
          <p:cNvPr id="12" name="Content Placeholder 11"/>
          <p:cNvSpPr>
            <a:spLocks noGrp="1"/>
          </p:cNvSpPr>
          <p:nvPr>
            <p:ph idx="1"/>
          </p:nvPr>
        </p:nvSpPr>
        <p:spPr/>
        <p:txBody>
          <a:bodyPr>
            <a:normAutofit/>
          </a:bodyPr>
          <a:lstStyle/>
          <a:p>
            <a:pPr marL="0" indent="0">
              <a:buNone/>
            </a:pPr>
            <a:r>
              <a:rPr lang="en-US" b="1" dirty="0"/>
              <a:t>Why is interaction with the user necessary?</a:t>
            </a:r>
          </a:p>
          <a:p>
            <a:r>
              <a:rPr lang="en-US" dirty="0"/>
              <a:t>Required degree of interactivity varies depending on the pursued goal</a:t>
            </a:r>
          </a:p>
          <a:p>
            <a:pPr lvl="1"/>
            <a:endParaRPr lang="en-US" dirty="0"/>
          </a:p>
          <a:p>
            <a:pPr marL="457200" lvl="1" indent="0">
              <a:buNone/>
            </a:pPr>
            <a:r>
              <a:rPr lang="en-US" dirty="0"/>
              <a:t>Goals		High degree</a:t>
            </a:r>
          </a:p>
          <a:p>
            <a:pPr lvl="1"/>
            <a:r>
              <a:rPr lang="en-US" dirty="0"/>
              <a:t>Exploration</a:t>
            </a:r>
          </a:p>
          <a:p>
            <a:pPr lvl="1"/>
            <a:r>
              <a:rPr lang="en-US" dirty="0"/>
              <a:t>Description</a:t>
            </a:r>
          </a:p>
          <a:p>
            <a:pPr lvl="1"/>
            <a:r>
              <a:rPr lang="en-US" dirty="0"/>
              <a:t>Explanation</a:t>
            </a:r>
          </a:p>
          <a:p>
            <a:pPr lvl="1"/>
            <a:r>
              <a:rPr lang="en-US" dirty="0"/>
              <a:t>Confirmation</a:t>
            </a:r>
          </a:p>
          <a:p>
            <a:pPr lvl="1"/>
            <a:r>
              <a:rPr lang="en-US" dirty="0"/>
              <a:t>Presentation</a:t>
            </a:r>
          </a:p>
          <a:p>
            <a:pPr marL="457200" lvl="1" indent="0">
              <a:buNone/>
            </a:pPr>
            <a:r>
              <a:rPr lang="en-US" dirty="0"/>
              <a:t>			Low degree</a:t>
            </a:r>
          </a:p>
        </p:txBody>
      </p:sp>
      <p:sp>
        <p:nvSpPr>
          <p:cNvPr id="4" name="Date Placeholder 3"/>
          <p:cNvSpPr>
            <a:spLocks noGrp="1"/>
          </p:cNvSpPr>
          <p:nvPr>
            <p:ph type="dt" sz="half" idx="10"/>
          </p:nvPr>
        </p:nvSpPr>
        <p:spPr/>
        <p:txBody>
          <a:bodyPr/>
          <a:lstStyle/>
          <a:p>
            <a:fld id="{9A924EC3-B38E-4136-812D-A63E784CEC04}" type="datetime1">
              <a:rPr lang="en-US" smtClean="0"/>
              <a:t>12/20/2022</a:t>
            </a:fld>
            <a:endParaRPr lang="en-US" dirty="0"/>
          </a:p>
        </p:txBody>
      </p:sp>
      <p:sp>
        <p:nvSpPr>
          <p:cNvPr id="11" name="Footer Placeholder 10"/>
          <p:cNvSpPr>
            <a:spLocks noGrp="1"/>
          </p:cNvSpPr>
          <p:nvPr>
            <p:ph type="ftr" sz="quarter" idx="11"/>
          </p:nvPr>
        </p:nvSpPr>
        <p:spPr/>
        <p:txBody>
          <a:bodyPr/>
          <a:lstStyle/>
          <a:p>
            <a:r>
              <a:rPr lang="en-US"/>
              <a:t>Christian Tominski, University of Rostock</a:t>
            </a:r>
            <a:endParaRPr lang="de-DE" dirty="0"/>
          </a:p>
        </p:txBody>
      </p:sp>
      <p:sp>
        <p:nvSpPr>
          <p:cNvPr id="5" name="Slide Number Placeholder 4"/>
          <p:cNvSpPr>
            <a:spLocks noGrp="1"/>
          </p:cNvSpPr>
          <p:nvPr>
            <p:ph type="sldNum" sz="quarter" idx="12"/>
          </p:nvPr>
        </p:nvSpPr>
        <p:spPr/>
        <p:txBody>
          <a:bodyPr/>
          <a:lstStyle/>
          <a:p>
            <a:fld id="{16A76B8A-153A-4619-A858-3E939E03F13A}" type="slidenum">
              <a:rPr lang="en-US" smtClean="0"/>
              <a:pPr/>
              <a:t>7</a:t>
            </a:fld>
            <a:endParaRPr lang="en-US" dirty="0"/>
          </a:p>
        </p:txBody>
      </p:sp>
      <p:sp>
        <p:nvSpPr>
          <p:cNvPr id="3" name="Trapezoid 2">
            <a:extLst>
              <a:ext uri="{FF2B5EF4-FFF2-40B4-BE49-F238E27FC236}">
                <a16:creationId xmlns:a16="http://schemas.microsoft.com/office/drawing/2014/main" id="{B018C38A-BDD7-4511-A124-8AEDCEBA3018}"/>
              </a:ext>
            </a:extLst>
          </p:cNvPr>
          <p:cNvSpPr/>
          <p:nvPr/>
        </p:nvSpPr>
        <p:spPr>
          <a:xfrm flipV="1">
            <a:off x="3977010" y="3637993"/>
            <a:ext cx="744892" cy="1840912"/>
          </a:xfrm>
          <a:prstGeom prst="trapezoid">
            <a:avLst>
              <a:gd name="adj" fmla="val 375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29199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r>
              <a:rPr lang="en-US" dirty="0"/>
              <a:t>Obviously interaction is necessary and helpful</a:t>
            </a:r>
          </a:p>
          <a:p>
            <a:r>
              <a:rPr lang="en-US" dirty="0"/>
              <a:t>But what actuates users to interact and what interactions are common?</a:t>
            </a:r>
          </a:p>
          <a:p>
            <a:endParaRPr lang="en-US" dirty="0"/>
          </a:p>
          <a:p>
            <a:r>
              <a:rPr lang="en-US" b="1" dirty="0"/>
              <a:t>High-level interaction intents</a:t>
            </a:r>
          </a:p>
          <a:p>
            <a:r>
              <a:rPr lang="en-US" b="1" dirty="0"/>
              <a:t>More fine-granular list of action patterns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8DD93F4-1A2A-4DC1-A240-01F5C8E49A44}"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8</a:t>
            </a:fld>
            <a:endParaRPr lang="aa-ET" dirty="0"/>
          </a:p>
        </p:txBody>
      </p:sp>
    </p:spTree>
    <p:extLst>
      <p:ext uri="{BB962C8B-B14F-4D97-AF65-F5344CB8AC3E}">
        <p14:creationId xmlns:p14="http://schemas.microsoft.com/office/powerpoint/2010/main" val="153512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Interaction intents and action patterns</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740593" cy="4351338"/>
          </a:xfrm>
        </p:spPr>
        <p:txBody>
          <a:bodyPr>
            <a:noAutofit/>
          </a:bodyPr>
          <a:lstStyle/>
          <a:p>
            <a:pPr marL="0" indent="0">
              <a:buNone/>
            </a:pPr>
            <a:r>
              <a:rPr lang="en-US" b="1" dirty="0"/>
              <a:t>Interaction intents</a:t>
            </a:r>
            <a:r>
              <a:rPr lang="en-US" dirty="0"/>
              <a:t> </a:t>
            </a:r>
            <a:r>
              <a:rPr lang="en-US" sz="2000" dirty="0"/>
              <a:t>(</a:t>
            </a:r>
            <a:r>
              <a:rPr lang="en-US" sz="2000" dirty="0">
                <a:hlinkClick r:id="rId3"/>
              </a:rPr>
              <a:t>Yi et al., 2007</a:t>
            </a:r>
            <a:r>
              <a:rPr lang="en-US" sz="2000" dirty="0"/>
              <a:t>)</a:t>
            </a:r>
          </a:p>
          <a:p>
            <a:r>
              <a:rPr lang="en-US" dirty="0"/>
              <a:t>Capture </a:t>
            </a:r>
            <a:r>
              <a:rPr lang="en-US" i="1" dirty="0"/>
              <a:t>why</a:t>
            </a:r>
            <a:r>
              <a:rPr lang="en-US" dirty="0"/>
              <a:t> users interact</a:t>
            </a:r>
          </a:p>
          <a:p>
            <a:r>
              <a:rPr lang="en-US" b="1" dirty="0"/>
              <a:t>Seven main categories </a:t>
            </a:r>
            <a:r>
              <a:rPr lang="en-US" dirty="0"/>
              <a:t>of interaction intents</a:t>
            </a:r>
          </a:p>
          <a:p>
            <a:pPr lvl="1"/>
            <a:r>
              <a:rPr lang="en-US" i="1" dirty="0"/>
              <a:t>Mark</a:t>
            </a:r>
            <a:r>
              <a:rPr lang="en-US" dirty="0"/>
              <a:t> something as interesting</a:t>
            </a:r>
          </a:p>
          <a:p>
            <a:pPr lvl="1"/>
            <a:r>
              <a:rPr lang="en-US" i="1" dirty="0"/>
              <a:t>Show me</a:t>
            </a:r>
            <a:r>
              <a:rPr lang="en-US" dirty="0"/>
              <a:t> something else</a:t>
            </a:r>
          </a:p>
          <a:p>
            <a:pPr lvl="1"/>
            <a:r>
              <a:rPr lang="en-US" i="1" dirty="0"/>
              <a:t>Show me</a:t>
            </a:r>
            <a:r>
              <a:rPr lang="en-US" dirty="0"/>
              <a:t> a different arrangement</a:t>
            </a:r>
          </a:p>
          <a:p>
            <a:pPr lvl="1"/>
            <a:r>
              <a:rPr lang="en-US" i="1" dirty="0"/>
              <a:t>Show me</a:t>
            </a:r>
            <a:r>
              <a:rPr lang="en-US" dirty="0"/>
              <a:t> a different representation</a:t>
            </a:r>
          </a:p>
          <a:p>
            <a:pPr lvl="1"/>
            <a:r>
              <a:rPr lang="en-US" i="1" dirty="0"/>
              <a:t>Show me</a:t>
            </a:r>
            <a:r>
              <a:rPr lang="en-US" dirty="0"/>
              <a:t> more or less detail</a:t>
            </a:r>
          </a:p>
          <a:p>
            <a:pPr lvl="1"/>
            <a:r>
              <a:rPr lang="en-US" i="1" dirty="0"/>
              <a:t>Show me</a:t>
            </a:r>
            <a:r>
              <a:rPr lang="en-US" dirty="0"/>
              <a:t> something conditionally</a:t>
            </a:r>
          </a:p>
          <a:p>
            <a:pPr lvl="1"/>
            <a:r>
              <a:rPr lang="en-US" i="1" dirty="0"/>
              <a:t>Show me</a:t>
            </a:r>
            <a:r>
              <a:rPr lang="en-US" dirty="0"/>
              <a:t> related things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9E4AFBD-D3DE-4064-9ECA-51818D681316}" type="datetime1">
              <a:rPr lang="en-US" smtClean="0"/>
              <a:t>12/20/2022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9</a:t>
            </a:fld>
            <a:endParaRPr lang="aa-ET" dirty="0"/>
          </a:p>
        </p:txBody>
      </p:sp>
    </p:spTree>
    <p:extLst>
      <p:ext uri="{BB962C8B-B14F-4D97-AF65-F5344CB8AC3E}">
        <p14:creationId xmlns:p14="http://schemas.microsoft.com/office/powerpoint/2010/main" val="226882710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672C2AF10406C4FB2D4FFDA8DFFE429" ma:contentTypeVersion="4" ma:contentTypeDescription="Ein neues Dokument erstellen." ma:contentTypeScope="" ma:versionID="4ebda464b428364b2eb2e44155420b21">
  <xsd:schema xmlns:xsd="http://www.w3.org/2001/XMLSchema" xmlns:xs="http://www.w3.org/2001/XMLSchema" xmlns:p="http://schemas.microsoft.com/office/2006/metadata/properties" xmlns:ns3="5dac05bc-d8a2-4cf1-a26d-271b3a66f51e" targetNamespace="http://schemas.microsoft.com/office/2006/metadata/properties" ma:root="true" ma:fieldsID="e918fab693e2e3f98475ab9b9bab350e" ns3:_="">
    <xsd:import namespace="5dac05bc-d8a2-4cf1-a26d-271b3a66f51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c05bc-d8a2-4cf1-a26d-271b3a66f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08C7C-C9C0-46DB-BC45-6E6561E0432F}">
  <ds:schemaRefs>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5dac05bc-d8a2-4cf1-a26d-271b3a66f51e"/>
  </ds:schemaRefs>
</ds:datastoreItem>
</file>

<file path=customXml/itemProps2.xml><?xml version="1.0" encoding="utf-8"?>
<ds:datastoreItem xmlns:ds="http://schemas.openxmlformats.org/officeDocument/2006/customXml" ds:itemID="{71550DA4-9D3C-4B18-92FD-E222DE479D27}">
  <ds:schemaRefs>
    <ds:schemaRef ds:uri="http://schemas.microsoft.com/sharepoint/v3/contenttype/forms"/>
  </ds:schemaRefs>
</ds:datastoreItem>
</file>

<file path=customXml/itemProps3.xml><?xml version="1.0" encoding="utf-8"?>
<ds:datastoreItem xmlns:ds="http://schemas.openxmlformats.org/officeDocument/2006/customXml" ds:itemID="{89327478-4D13-46F6-A916-DEDBC7800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c05bc-d8a2-4cf1-a26d-271b3a66f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3687</Words>
  <Application>Microsoft Office PowerPoint</Application>
  <PresentationFormat>Widescreen</PresentationFormat>
  <Paragraphs>664</Paragraphs>
  <Slides>54</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vt:lpstr>
      <vt:lpstr>Interactive Visual Data Analysis</vt:lpstr>
      <vt:lpstr>Objectives</vt:lpstr>
      <vt:lpstr>Overview</vt:lpstr>
      <vt:lpstr>Human in the loop</vt:lpstr>
      <vt:lpstr>Human in the loop</vt:lpstr>
      <vt:lpstr>Human in the loop</vt:lpstr>
      <vt:lpstr>Human in the loop</vt:lpstr>
      <vt:lpstr>Interaction intents and action patterns</vt:lpstr>
      <vt:lpstr>Interaction intents and action patterns</vt:lpstr>
      <vt:lpstr>Interaction intents and action patterns</vt:lpstr>
      <vt:lpstr>Interaction intents and action patterns</vt:lpstr>
      <vt:lpstr>Interaction intents and action patterns</vt:lpstr>
      <vt:lpstr>Interaction intents and action patterns</vt:lpstr>
      <vt:lpstr>Interaction intents and action patterns</vt:lpstr>
      <vt:lpstr>Interaction intents and action patterns</vt:lpstr>
      <vt:lpstr>Interaction intents and action patterns</vt:lpstr>
      <vt:lpstr>Interaction intents and action patterns</vt:lpstr>
      <vt:lpstr>The action cycle</vt:lpstr>
      <vt:lpstr>The action cycle</vt:lpstr>
      <vt:lpstr>The action cycle</vt:lpstr>
      <vt:lpstr>The action cycle</vt:lpstr>
      <vt:lpstr>The action cycle</vt:lpstr>
      <vt:lpstr>The action cycle</vt:lpstr>
      <vt:lpstr>Requirements for efficient interaction</vt:lpstr>
      <vt:lpstr>Requirements for efficient interaction</vt:lpstr>
      <vt:lpstr>Requirements for efficient interaction</vt:lpstr>
      <vt:lpstr>Requirements for efficient interaction</vt:lpstr>
      <vt:lpstr>Costs of interaction</vt:lpstr>
      <vt:lpstr>Costs of interaction</vt:lpstr>
      <vt:lpstr>Costs of interaction</vt:lpstr>
      <vt:lpstr>Costs of interaction</vt:lpstr>
      <vt:lpstr>Directness of interaction</vt:lpstr>
      <vt:lpstr>Directness of interaction</vt:lpstr>
      <vt:lpstr>Directness of interaction</vt:lpstr>
      <vt:lpstr>Directness of interaction</vt:lpstr>
      <vt:lpstr>Directness of interaction</vt:lpstr>
      <vt:lpstr>Directness of interaction</vt:lpstr>
      <vt:lpstr>Directness of interaction</vt:lpstr>
      <vt:lpstr>Directness of interaction</vt:lpstr>
      <vt:lpstr>Directness of interaction</vt:lpstr>
      <vt:lpstr>Directness of interaction</vt:lpstr>
      <vt:lpstr>Design guidelines</vt:lpstr>
      <vt:lpstr>Design guidelines</vt:lpstr>
      <vt:lpstr>Design guidelines</vt:lpstr>
      <vt:lpstr>Design guidelines</vt:lpstr>
      <vt:lpstr>Design guidelines</vt:lpstr>
      <vt:lpstr>Basic operations</vt:lpstr>
      <vt:lpstr>Basic operations</vt:lpstr>
      <vt:lpstr>Basic operations</vt:lpstr>
      <vt:lpstr>Basic operations</vt:lpstr>
      <vt:lpstr>Basic operations</vt:lpstr>
      <vt:lpstr>Summary</vt:lpstr>
      <vt:lpstr>Assignments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Visual Data Analysis</dc:title>
  <dc:creator>Christian Tominski</dc:creator>
  <cp:lastModifiedBy>Christian Tominski</cp:lastModifiedBy>
  <cp:revision>264</cp:revision>
  <dcterms:created xsi:type="dcterms:W3CDTF">2021-08-20T10:48:44Z</dcterms:created>
  <dcterms:modified xsi:type="dcterms:W3CDTF">2022-12-20T14:57:01Z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0x010100A672C2AF10406C4FB2D4FFDA8DFFE429</vt:lpwstr>
  </property>
</Properties>
</file>